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303" r:id="rId2"/>
  </p:sldIdLst>
  <p:sldSz cx="32080200" cy="21386800"/>
  <p:notesSz cx="6858000" cy="9144000"/>
  <p:defaultTextStyle>
    <a:defPPr>
      <a:defRPr lang="en-GB"/>
    </a:defPPr>
    <a:lvl1pPr algn="l" rtl="0" eaLnBrk="0" fontAlgn="base" hangingPunct="0">
      <a:spcBef>
        <a:spcPct val="0"/>
      </a:spcBef>
      <a:spcAft>
        <a:spcPct val="0"/>
      </a:spcAft>
      <a:defRPr sz="8100" kern="1200">
        <a:solidFill>
          <a:schemeClr val="tx1"/>
        </a:solidFill>
        <a:latin typeface="Arial" charset="0"/>
        <a:ea typeface="ＭＳ Ｐゴシック" pitchFamily="1" charset="-128"/>
        <a:cs typeface="+mn-cs"/>
      </a:defRPr>
    </a:lvl1pPr>
    <a:lvl2pPr marL="1533340" algn="l" rtl="0" eaLnBrk="0" fontAlgn="base" hangingPunct="0">
      <a:spcBef>
        <a:spcPct val="0"/>
      </a:spcBef>
      <a:spcAft>
        <a:spcPct val="0"/>
      </a:spcAft>
      <a:defRPr sz="8100" kern="1200">
        <a:solidFill>
          <a:schemeClr val="tx1"/>
        </a:solidFill>
        <a:latin typeface="Arial" charset="0"/>
        <a:ea typeface="ＭＳ Ｐゴシック" pitchFamily="1" charset="-128"/>
        <a:cs typeface="+mn-cs"/>
      </a:defRPr>
    </a:lvl2pPr>
    <a:lvl3pPr marL="3066678" algn="l" rtl="0" eaLnBrk="0" fontAlgn="base" hangingPunct="0">
      <a:spcBef>
        <a:spcPct val="0"/>
      </a:spcBef>
      <a:spcAft>
        <a:spcPct val="0"/>
      </a:spcAft>
      <a:defRPr sz="8100" kern="1200">
        <a:solidFill>
          <a:schemeClr val="tx1"/>
        </a:solidFill>
        <a:latin typeface="Arial" charset="0"/>
        <a:ea typeface="ＭＳ Ｐゴシック" pitchFamily="1" charset="-128"/>
        <a:cs typeface="+mn-cs"/>
      </a:defRPr>
    </a:lvl3pPr>
    <a:lvl4pPr marL="4600017" algn="l" rtl="0" eaLnBrk="0" fontAlgn="base" hangingPunct="0">
      <a:spcBef>
        <a:spcPct val="0"/>
      </a:spcBef>
      <a:spcAft>
        <a:spcPct val="0"/>
      </a:spcAft>
      <a:defRPr sz="8100" kern="1200">
        <a:solidFill>
          <a:schemeClr val="tx1"/>
        </a:solidFill>
        <a:latin typeface="Arial" charset="0"/>
        <a:ea typeface="ＭＳ Ｐゴシック" pitchFamily="1" charset="-128"/>
        <a:cs typeface="+mn-cs"/>
      </a:defRPr>
    </a:lvl4pPr>
    <a:lvl5pPr marL="6133355" algn="l" rtl="0" eaLnBrk="0" fontAlgn="base" hangingPunct="0">
      <a:spcBef>
        <a:spcPct val="0"/>
      </a:spcBef>
      <a:spcAft>
        <a:spcPct val="0"/>
      </a:spcAft>
      <a:defRPr sz="8100" kern="1200">
        <a:solidFill>
          <a:schemeClr val="tx1"/>
        </a:solidFill>
        <a:latin typeface="Arial" charset="0"/>
        <a:ea typeface="ＭＳ Ｐゴシック" pitchFamily="1" charset="-128"/>
        <a:cs typeface="+mn-cs"/>
      </a:defRPr>
    </a:lvl5pPr>
    <a:lvl6pPr marL="7666696" algn="l" defTabSz="3066678" rtl="0" eaLnBrk="1" latinLnBrk="0" hangingPunct="1">
      <a:defRPr sz="8100" kern="1200">
        <a:solidFill>
          <a:schemeClr val="tx1"/>
        </a:solidFill>
        <a:latin typeface="Arial" charset="0"/>
        <a:ea typeface="ＭＳ Ｐゴシック" pitchFamily="1" charset="-128"/>
        <a:cs typeface="+mn-cs"/>
      </a:defRPr>
    </a:lvl6pPr>
    <a:lvl7pPr marL="9200034" algn="l" defTabSz="3066678" rtl="0" eaLnBrk="1" latinLnBrk="0" hangingPunct="1">
      <a:defRPr sz="8100" kern="1200">
        <a:solidFill>
          <a:schemeClr val="tx1"/>
        </a:solidFill>
        <a:latin typeface="Arial" charset="0"/>
        <a:ea typeface="ＭＳ Ｐゴシック" pitchFamily="1" charset="-128"/>
        <a:cs typeface="+mn-cs"/>
      </a:defRPr>
    </a:lvl7pPr>
    <a:lvl8pPr marL="10733374" algn="l" defTabSz="3066678" rtl="0" eaLnBrk="1" latinLnBrk="0" hangingPunct="1">
      <a:defRPr sz="8100" kern="1200">
        <a:solidFill>
          <a:schemeClr val="tx1"/>
        </a:solidFill>
        <a:latin typeface="Arial" charset="0"/>
        <a:ea typeface="ＭＳ Ｐゴシック" pitchFamily="1" charset="-128"/>
        <a:cs typeface="+mn-cs"/>
      </a:defRPr>
    </a:lvl8pPr>
    <a:lvl9pPr marL="12266712" algn="l" defTabSz="3066678" rtl="0" eaLnBrk="1" latinLnBrk="0" hangingPunct="1">
      <a:defRPr sz="81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xmlns="">
        <p15:guide id="1" orient="horz" pos="4763">
          <p15:clr>
            <a:srgbClr val="A4A3A4"/>
          </p15:clr>
        </p15:guide>
        <p15:guide id="2" pos="6736">
          <p15:clr>
            <a:srgbClr val="A4A3A4"/>
          </p15:clr>
        </p15:guide>
        <p15:guide id="3" orient="horz" pos="6736">
          <p15:clr>
            <a:srgbClr val="A4A3A4"/>
          </p15:clr>
        </p15:guide>
        <p15:guide id="4" pos="10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E4EE"/>
    <a:srgbClr val="0451A0"/>
    <a:srgbClr val="001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612" autoAdjust="0"/>
    <p:restoredTop sz="91005" autoAdjust="0"/>
  </p:normalViewPr>
  <p:slideViewPr>
    <p:cSldViewPr snapToGrid="0">
      <p:cViewPr>
        <p:scale>
          <a:sx n="98" d="100"/>
          <a:sy n="98" d="100"/>
        </p:scale>
        <p:origin x="4986" y="-90"/>
      </p:cViewPr>
      <p:guideLst>
        <p:guide orient="horz" pos="4763"/>
        <p:guide orient="horz" pos="6736"/>
        <p:guide pos="6736"/>
        <p:guide pos="101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19491893493845"/>
          <c:y val="2.5246166263115415E-2"/>
          <c:w val="0.79275835815785844"/>
          <c:h val="0.73448162729658795"/>
        </c:manualLayout>
      </c:layout>
      <c:scatterChart>
        <c:scatterStyle val="smoothMarker"/>
        <c:varyColors val="0"/>
        <c:ser>
          <c:idx val="0"/>
          <c:order val="0"/>
          <c:tx>
            <c:strRef>
              <c:f>'Temp. calibration'!$E$11</c:f>
              <c:strCache>
                <c:ptCount val="1"/>
                <c:pt idx="0">
                  <c:v>Re-Heating</c:v>
                </c:pt>
              </c:strCache>
            </c:strRef>
          </c:tx>
          <c:spPr>
            <a:ln w="12700" cap="rnd">
              <a:solidFill>
                <a:srgbClr val="FF0000"/>
              </a:solidFill>
              <a:round/>
            </a:ln>
            <a:effectLst/>
          </c:spPr>
          <c:marker>
            <c:symbol val="none"/>
          </c:marker>
          <c:trendline>
            <c:spPr>
              <a:ln w="12700" cap="rnd">
                <a:solidFill>
                  <a:srgbClr val="FF0000"/>
                </a:solidFill>
                <a:prstDash val="sysDot"/>
              </a:ln>
              <a:effectLst/>
            </c:spPr>
            <c:trendlineType val="poly"/>
            <c:order val="3"/>
            <c:dispRSqr val="0"/>
            <c:dispEq val="0"/>
          </c:trendline>
          <c:xVal>
            <c:numRef>
              <c:f>'Temp. calibration'!$C$161:$C$178</c:f>
              <c:numCache>
                <c:formatCode>General</c:formatCode>
                <c:ptCount val="18"/>
                <c:pt idx="0">
                  <c:v>2.6765129999999999</c:v>
                </c:pt>
                <c:pt idx="1">
                  <c:v>2.6900780000000002</c:v>
                </c:pt>
                <c:pt idx="2">
                  <c:v>2.7055859999999998</c:v>
                </c:pt>
                <c:pt idx="3">
                  <c:v>2.7212299999999998</c:v>
                </c:pt>
                <c:pt idx="4">
                  <c:v>2.7408779999999999</c:v>
                </c:pt>
                <c:pt idx="5">
                  <c:v>2.7605140000000001</c:v>
                </c:pt>
                <c:pt idx="6">
                  <c:v>2.7839800000000001</c:v>
                </c:pt>
                <c:pt idx="7">
                  <c:v>2.809402</c:v>
                </c:pt>
                <c:pt idx="8">
                  <c:v>2.8366609999999999</c:v>
                </c:pt>
                <c:pt idx="9">
                  <c:v>2.8640310000000002</c:v>
                </c:pt>
                <c:pt idx="10">
                  <c:v>2.8953289999999998</c:v>
                </c:pt>
                <c:pt idx="11">
                  <c:v>2.928725</c:v>
                </c:pt>
                <c:pt idx="12">
                  <c:v>2.9618030000000002</c:v>
                </c:pt>
                <c:pt idx="13">
                  <c:v>2.9968400000000002</c:v>
                </c:pt>
                <c:pt idx="14">
                  <c:v>3.0336789999999998</c:v>
                </c:pt>
                <c:pt idx="15">
                  <c:v>3.070675</c:v>
                </c:pt>
                <c:pt idx="16">
                  <c:v>3.110134</c:v>
                </c:pt>
                <c:pt idx="17">
                  <c:v>3.1510069999999999</c:v>
                </c:pt>
              </c:numCache>
            </c:numRef>
          </c:xVal>
          <c:yVal>
            <c:numRef>
              <c:f>'Temp. calibration'!$D$161:$D$178</c:f>
              <c:numCache>
                <c:formatCode>General</c:formatCode>
                <c:ptCount val="18"/>
                <c:pt idx="0">
                  <c:v>-47.4</c:v>
                </c:pt>
                <c:pt idx="1">
                  <c:v>-46.6</c:v>
                </c:pt>
                <c:pt idx="2">
                  <c:v>-45.6</c:v>
                </c:pt>
                <c:pt idx="3">
                  <c:v>-44.7</c:v>
                </c:pt>
                <c:pt idx="4">
                  <c:v>-43.6</c:v>
                </c:pt>
                <c:pt idx="5">
                  <c:v>-42.6</c:v>
                </c:pt>
                <c:pt idx="6">
                  <c:v>-41.4</c:v>
                </c:pt>
                <c:pt idx="7">
                  <c:v>-40.299999999999997</c:v>
                </c:pt>
                <c:pt idx="8">
                  <c:v>-39.1</c:v>
                </c:pt>
                <c:pt idx="9">
                  <c:v>-38</c:v>
                </c:pt>
                <c:pt idx="10">
                  <c:v>-36.799999999999997</c:v>
                </c:pt>
                <c:pt idx="11">
                  <c:v>-35.700000000000003</c:v>
                </c:pt>
                <c:pt idx="12">
                  <c:v>-34.4</c:v>
                </c:pt>
                <c:pt idx="13">
                  <c:v>-33</c:v>
                </c:pt>
                <c:pt idx="14">
                  <c:v>-31.9</c:v>
                </c:pt>
                <c:pt idx="15">
                  <c:v>-30.4</c:v>
                </c:pt>
                <c:pt idx="16">
                  <c:v>-29.3</c:v>
                </c:pt>
                <c:pt idx="17">
                  <c:v>-27.9</c:v>
                </c:pt>
              </c:numCache>
            </c:numRef>
          </c:yVal>
          <c:smooth val="1"/>
          <c:extLst xmlns:c16r2="http://schemas.microsoft.com/office/drawing/2015/06/chart">
            <c:ext xmlns:c16="http://schemas.microsoft.com/office/drawing/2014/chart" uri="{C3380CC4-5D6E-409C-BE32-E72D297353CC}">
              <c16:uniqueId val="{00000000-1018-4409-8770-FB3C5BEDE65E}"/>
            </c:ext>
          </c:extLst>
        </c:ser>
        <c:dLbls>
          <c:showLegendKey val="0"/>
          <c:showVal val="0"/>
          <c:showCatName val="0"/>
          <c:showSerName val="0"/>
          <c:showPercent val="0"/>
          <c:showBubbleSize val="0"/>
        </c:dLbls>
        <c:axId val="98808960"/>
        <c:axId val="98810880"/>
      </c:scatterChart>
      <c:valAx>
        <c:axId val="98808960"/>
        <c:scaling>
          <c:orientation val="minMax"/>
          <c:max val="3.2"/>
          <c:min val="2.6"/>
        </c:scaling>
        <c:delete val="0"/>
        <c:axPos val="b"/>
        <c:title>
          <c:tx>
            <c:rich>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sz="1800" dirty="0">
                    <a:solidFill>
                      <a:sysClr val="windowText" lastClr="000000"/>
                    </a:solidFill>
                    <a:latin typeface="Calibri" panose="020F0502020204030204" pitchFamily="34" charset="0"/>
                  </a:rPr>
                  <a:t>Log F</a:t>
                </a:r>
                <a:r>
                  <a:rPr lang="en-US" sz="1800" baseline="-25000" dirty="0">
                    <a:solidFill>
                      <a:sysClr val="windowText" lastClr="000000"/>
                    </a:solidFill>
                    <a:latin typeface="Calibri" panose="020F0502020204030204" pitchFamily="34" charset="0"/>
                  </a:rPr>
                  <a:t>PEAK</a:t>
                </a:r>
              </a:p>
            </c:rich>
          </c:tx>
          <c:layout/>
          <c:overlay val="0"/>
          <c:spPr>
            <a:noFill/>
            <a:ln>
              <a:noFill/>
            </a:ln>
            <a:effectLst/>
          </c:spPr>
        </c:title>
        <c:numFmt formatCode="#,##0.0" sourceLinked="0"/>
        <c:majorTickMark val="out"/>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98810880"/>
        <c:crossesAt val="-80"/>
        <c:crossBetween val="midCat"/>
        <c:majorUnit val="0.1"/>
      </c:valAx>
      <c:valAx>
        <c:axId val="98810880"/>
        <c:scaling>
          <c:orientation val="minMax"/>
          <c:max val="-25"/>
        </c:scaling>
        <c:delete val="0"/>
        <c:axPos val="l"/>
        <c:title>
          <c:tx>
            <c:rich>
              <a:bodyPr rot="-54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r>
                  <a:rPr lang="en-US" sz="1600">
                    <a:solidFill>
                      <a:sysClr val="windowText" lastClr="000000"/>
                    </a:solidFill>
                  </a:rPr>
                  <a:t>Temperature /</a:t>
                </a:r>
                <a:r>
                  <a:rPr lang="en-US" sz="1600" baseline="30000">
                    <a:solidFill>
                      <a:sysClr val="windowText" lastClr="000000"/>
                    </a:solidFill>
                  </a:rPr>
                  <a:t>o</a:t>
                </a:r>
                <a:r>
                  <a:rPr lang="en-US" sz="1600">
                    <a:solidFill>
                      <a:sysClr val="windowText" lastClr="000000"/>
                    </a:solidFill>
                  </a:rPr>
                  <a:t>C</a:t>
                </a:r>
              </a:p>
            </c:rich>
          </c:tx>
          <c:layout/>
          <c:overlay val="0"/>
          <c:spPr>
            <a:noFill/>
            <a:ln>
              <a:noFill/>
            </a:ln>
            <a:effectLst/>
          </c:spPr>
        </c:title>
        <c:numFmt formatCode="General" sourceLinked="1"/>
        <c:majorTickMark val="out"/>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8808960"/>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3EDA9D-96A0-4C53-9214-E469137C3AB5}" type="datetimeFigureOut">
              <a:rPr lang="en-US" smtClean="0"/>
              <a:pPr/>
              <a:t>27/03/2017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AD7AA-3A03-4E4D-A044-B05DD15242F4}" type="slidenum">
              <a:rPr lang="en-GB" smtClean="0"/>
              <a:pPr/>
              <a:t>‹#›</a:t>
            </a:fld>
            <a:endParaRPr lang="en-GB"/>
          </a:p>
        </p:txBody>
      </p:sp>
    </p:spTree>
    <p:extLst>
      <p:ext uri="{BB962C8B-B14F-4D97-AF65-F5344CB8AC3E}">
        <p14:creationId xmlns:p14="http://schemas.microsoft.com/office/powerpoint/2010/main" val="680796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5E5F139-73C2-42A0-859C-AB4E2F2082D8}" type="slidenum">
              <a:rPr lang="en-US"/>
              <a:pPr>
                <a:defRPr/>
              </a:pPr>
              <a:t>‹#›</a:t>
            </a:fld>
            <a:endParaRPr lang="en-US"/>
          </a:p>
        </p:txBody>
      </p:sp>
    </p:spTree>
    <p:extLst>
      <p:ext uri="{BB962C8B-B14F-4D97-AF65-F5344CB8AC3E}">
        <p14:creationId xmlns:p14="http://schemas.microsoft.com/office/powerpoint/2010/main" val="3633593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0" kern="1200">
        <a:solidFill>
          <a:schemeClr val="tx1"/>
        </a:solidFill>
        <a:latin typeface="Arial" charset="0"/>
        <a:ea typeface="ＭＳ Ｐゴシック" pitchFamily="1" charset="-128"/>
        <a:cs typeface="+mn-cs"/>
      </a:defRPr>
    </a:lvl1pPr>
    <a:lvl2pPr marL="1533340" algn="l" rtl="0" eaLnBrk="0" fontAlgn="base" hangingPunct="0">
      <a:spcBef>
        <a:spcPct val="30000"/>
      </a:spcBef>
      <a:spcAft>
        <a:spcPct val="0"/>
      </a:spcAft>
      <a:defRPr sz="4000" kern="1200">
        <a:solidFill>
          <a:schemeClr val="tx1"/>
        </a:solidFill>
        <a:latin typeface="Arial" charset="0"/>
        <a:ea typeface="ＭＳ Ｐゴシック" pitchFamily="1" charset="-128"/>
        <a:cs typeface="+mn-cs"/>
      </a:defRPr>
    </a:lvl2pPr>
    <a:lvl3pPr marL="3066678" algn="l" rtl="0" eaLnBrk="0" fontAlgn="base" hangingPunct="0">
      <a:spcBef>
        <a:spcPct val="30000"/>
      </a:spcBef>
      <a:spcAft>
        <a:spcPct val="0"/>
      </a:spcAft>
      <a:defRPr sz="4000" kern="1200">
        <a:solidFill>
          <a:schemeClr val="tx1"/>
        </a:solidFill>
        <a:latin typeface="Arial" charset="0"/>
        <a:ea typeface="ＭＳ Ｐゴシック" pitchFamily="1" charset="-128"/>
        <a:cs typeface="+mn-cs"/>
      </a:defRPr>
    </a:lvl3pPr>
    <a:lvl4pPr marL="4600017" algn="l" rtl="0" eaLnBrk="0" fontAlgn="base" hangingPunct="0">
      <a:spcBef>
        <a:spcPct val="30000"/>
      </a:spcBef>
      <a:spcAft>
        <a:spcPct val="0"/>
      </a:spcAft>
      <a:defRPr sz="4000" kern="1200">
        <a:solidFill>
          <a:schemeClr val="tx1"/>
        </a:solidFill>
        <a:latin typeface="Arial" charset="0"/>
        <a:ea typeface="ＭＳ Ｐゴシック" pitchFamily="1" charset="-128"/>
        <a:cs typeface="+mn-cs"/>
      </a:defRPr>
    </a:lvl4pPr>
    <a:lvl5pPr marL="6133355" algn="l" rtl="0" eaLnBrk="0" fontAlgn="base" hangingPunct="0">
      <a:spcBef>
        <a:spcPct val="30000"/>
      </a:spcBef>
      <a:spcAft>
        <a:spcPct val="0"/>
      </a:spcAft>
      <a:defRPr sz="4000" kern="1200">
        <a:solidFill>
          <a:schemeClr val="tx1"/>
        </a:solidFill>
        <a:latin typeface="Arial" charset="0"/>
        <a:ea typeface="ＭＳ Ｐゴシック" pitchFamily="1" charset="-128"/>
        <a:cs typeface="+mn-cs"/>
      </a:defRPr>
    </a:lvl5pPr>
    <a:lvl6pPr marL="7666696" algn="l" defTabSz="3066678" rtl="0" eaLnBrk="1" latinLnBrk="0" hangingPunct="1">
      <a:defRPr sz="4000" kern="1200">
        <a:solidFill>
          <a:schemeClr val="tx1"/>
        </a:solidFill>
        <a:latin typeface="+mn-lt"/>
        <a:ea typeface="+mn-ea"/>
        <a:cs typeface="+mn-cs"/>
      </a:defRPr>
    </a:lvl6pPr>
    <a:lvl7pPr marL="9200034" algn="l" defTabSz="3066678" rtl="0" eaLnBrk="1" latinLnBrk="0" hangingPunct="1">
      <a:defRPr sz="4000" kern="1200">
        <a:solidFill>
          <a:schemeClr val="tx1"/>
        </a:solidFill>
        <a:latin typeface="+mn-lt"/>
        <a:ea typeface="+mn-ea"/>
        <a:cs typeface="+mn-cs"/>
      </a:defRPr>
    </a:lvl7pPr>
    <a:lvl8pPr marL="10733374" algn="l" defTabSz="3066678" rtl="0" eaLnBrk="1" latinLnBrk="0" hangingPunct="1">
      <a:defRPr sz="4000" kern="1200">
        <a:solidFill>
          <a:schemeClr val="tx1"/>
        </a:solidFill>
        <a:latin typeface="+mn-lt"/>
        <a:ea typeface="+mn-ea"/>
        <a:cs typeface="+mn-cs"/>
      </a:defRPr>
    </a:lvl8pPr>
    <a:lvl9pPr marL="12266712" algn="l" defTabSz="3066678" rtl="0" eaLnBrk="1" latinLnBrk="0" hangingPunct="1">
      <a:defRPr sz="4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E5F139-73C2-42A0-859C-AB4E2F2082D8}" type="slidenum">
              <a:rPr lang="en-US"/>
              <a:pPr>
                <a:defRPr/>
              </a:pPr>
              <a:t>1</a:t>
            </a:fld>
            <a:endParaRPr lang="en-US"/>
          </a:p>
        </p:txBody>
      </p:sp>
    </p:spTree>
    <p:extLst>
      <p:ext uri="{BB962C8B-B14F-4D97-AF65-F5344CB8AC3E}">
        <p14:creationId xmlns:p14="http://schemas.microsoft.com/office/powerpoint/2010/main" val="407049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bwMode="auto">
          <a:xfrm>
            <a:off x="0" y="0"/>
            <a:ext cx="32080200" cy="21386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3" name="Picture 1" descr="bottom-banne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9549241"/>
            <a:ext cx="32111731" cy="1869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HLS_slide_3"/>
          <p:cNvPicPr>
            <a:picLocks noChangeAspect="1" noChangeArrowheads="1"/>
          </p:cNvPicPr>
          <p:nvPr/>
        </p:nvPicPr>
        <p:blipFill>
          <a:blip r:embed="rId3" cstate="print"/>
          <a:srcRect/>
          <a:stretch>
            <a:fillRect/>
          </a:stretch>
        </p:blipFill>
        <p:spPr bwMode="auto">
          <a:xfrm>
            <a:off x="6" y="4955"/>
            <a:ext cx="32080200" cy="21381847"/>
          </a:xfrm>
          <a:prstGeom prst="rect">
            <a:avLst/>
          </a:prstGeom>
          <a:noFill/>
          <a:ln w="9525">
            <a:noFill/>
            <a:miter lim="800000"/>
            <a:headEnd/>
            <a:tailEnd/>
          </a:ln>
        </p:spPr>
      </p:pic>
      <p:sp>
        <p:nvSpPr>
          <p:cNvPr id="5" name="Rectangle 4"/>
          <p:cNvSpPr/>
          <p:nvPr/>
        </p:nvSpPr>
        <p:spPr bwMode="auto">
          <a:xfrm>
            <a:off x="6" y="3"/>
            <a:ext cx="32080200" cy="2546499"/>
          </a:xfrm>
          <a:prstGeom prst="rect">
            <a:avLst/>
          </a:prstGeom>
          <a:gradFill>
            <a:gsLst>
              <a:gs pos="100000">
                <a:srgbClr val="001327"/>
              </a:gs>
              <a:gs pos="0">
                <a:srgbClr val="0451A0"/>
              </a:gs>
            </a:gsLst>
            <a:lin ang="16200000" scaled="0"/>
          </a:gradFill>
          <a:ln w="9525" cap="flat" cmpd="sng" algn="ctr">
            <a:solidFill>
              <a:schemeClr val="tx1"/>
            </a:solidFill>
            <a:prstDash val="solid"/>
            <a:round/>
            <a:headEnd type="none" w="med" len="med"/>
            <a:tailEnd type="none" w="med" len="med"/>
          </a:ln>
          <a:effectLst/>
        </p:spPr>
        <p:txBody>
          <a:bodyPr lIns="306667" tIns="153336" rIns="306667" bIns="153336"/>
          <a:lstStyle/>
          <a:p>
            <a:pPr>
              <a:defRPr/>
            </a:pPr>
            <a:endParaRPr lang="en-GB"/>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rtl="0" eaLnBrk="1" fontAlgn="base" hangingPunct="1">
        <a:spcBef>
          <a:spcPct val="0"/>
        </a:spcBef>
        <a:spcAft>
          <a:spcPct val="0"/>
        </a:spcAft>
        <a:defRPr sz="14600">
          <a:solidFill>
            <a:schemeClr val="tx2"/>
          </a:solidFill>
          <a:latin typeface="+mj-lt"/>
          <a:ea typeface="+mj-ea"/>
          <a:cs typeface="+mj-cs"/>
        </a:defRPr>
      </a:lvl1pPr>
      <a:lvl2pPr algn="ctr" rtl="0" eaLnBrk="1" fontAlgn="base" hangingPunct="1">
        <a:spcBef>
          <a:spcPct val="0"/>
        </a:spcBef>
        <a:spcAft>
          <a:spcPct val="0"/>
        </a:spcAft>
        <a:defRPr sz="14600">
          <a:solidFill>
            <a:schemeClr val="tx2"/>
          </a:solidFill>
          <a:latin typeface="Arial" charset="0"/>
          <a:ea typeface="ＭＳ Ｐゴシック" pitchFamily="1" charset="-128"/>
        </a:defRPr>
      </a:lvl2pPr>
      <a:lvl3pPr algn="ctr" rtl="0" eaLnBrk="1" fontAlgn="base" hangingPunct="1">
        <a:spcBef>
          <a:spcPct val="0"/>
        </a:spcBef>
        <a:spcAft>
          <a:spcPct val="0"/>
        </a:spcAft>
        <a:defRPr sz="14600">
          <a:solidFill>
            <a:schemeClr val="tx2"/>
          </a:solidFill>
          <a:latin typeface="Arial" charset="0"/>
          <a:ea typeface="ＭＳ Ｐゴシック" pitchFamily="1" charset="-128"/>
        </a:defRPr>
      </a:lvl3pPr>
      <a:lvl4pPr algn="ctr" rtl="0" eaLnBrk="1" fontAlgn="base" hangingPunct="1">
        <a:spcBef>
          <a:spcPct val="0"/>
        </a:spcBef>
        <a:spcAft>
          <a:spcPct val="0"/>
        </a:spcAft>
        <a:defRPr sz="14600">
          <a:solidFill>
            <a:schemeClr val="tx2"/>
          </a:solidFill>
          <a:latin typeface="Arial" charset="0"/>
          <a:ea typeface="ＭＳ Ｐゴシック" pitchFamily="1" charset="-128"/>
        </a:defRPr>
      </a:lvl4pPr>
      <a:lvl5pPr algn="ctr" rtl="0" eaLnBrk="1" fontAlgn="base" hangingPunct="1">
        <a:spcBef>
          <a:spcPct val="0"/>
        </a:spcBef>
        <a:spcAft>
          <a:spcPct val="0"/>
        </a:spcAft>
        <a:defRPr sz="14600">
          <a:solidFill>
            <a:schemeClr val="tx2"/>
          </a:solidFill>
          <a:latin typeface="Arial" charset="0"/>
          <a:ea typeface="ＭＳ Ｐゴシック" pitchFamily="1" charset="-128"/>
        </a:defRPr>
      </a:lvl5pPr>
      <a:lvl6pPr marL="1533340" algn="ctr" rtl="0" eaLnBrk="1" fontAlgn="base" hangingPunct="1">
        <a:spcBef>
          <a:spcPct val="0"/>
        </a:spcBef>
        <a:spcAft>
          <a:spcPct val="0"/>
        </a:spcAft>
        <a:defRPr sz="14600">
          <a:solidFill>
            <a:schemeClr val="tx2"/>
          </a:solidFill>
          <a:latin typeface="Arial" charset="0"/>
          <a:ea typeface="ＭＳ Ｐゴシック" pitchFamily="1" charset="-128"/>
        </a:defRPr>
      </a:lvl6pPr>
      <a:lvl7pPr marL="3066678" algn="ctr" rtl="0" eaLnBrk="1" fontAlgn="base" hangingPunct="1">
        <a:spcBef>
          <a:spcPct val="0"/>
        </a:spcBef>
        <a:spcAft>
          <a:spcPct val="0"/>
        </a:spcAft>
        <a:defRPr sz="14600">
          <a:solidFill>
            <a:schemeClr val="tx2"/>
          </a:solidFill>
          <a:latin typeface="Arial" charset="0"/>
          <a:ea typeface="ＭＳ Ｐゴシック" pitchFamily="1" charset="-128"/>
        </a:defRPr>
      </a:lvl7pPr>
      <a:lvl8pPr marL="4600017" algn="ctr" rtl="0" eaLnBrk="1" fontAlgn="base" hangingPunct="1">
        <a:spcBef>
          <a:spcPct val="0"/>
        </a:spcBef>
        <a:spcAft>
          <a:spcPct val="0"/>
        </a:spcAft>
        <a:defRPr sz="14600">
          <a:solidFill>
            <a:schemeClr val="tx2"/>
          </a:solidFill>
          <a:latin typeface="Arial" charset="0"/>
          <a:ea typeface="ＭＳ Ｐゴシック" pitchFamily="1" charset="-128"/>
        </a:defRPr>
      </a:lvl8pPr>
      <a:lvl9pPr marL="6133355" algn="ctr" rtl="0" eaLnBrk="1" fontAlgn="base" hangingPunct="1">
        <a:spcBef>
          <a:spcPct val="0"/>
        </a:spcBef>
        <a:spcAft>
          <a:spcPct val="0"/>
        </a:spcAft>
        <a:defRPr sz="14600">
          <a:solidFill>
            <a:schemeClr val="tx2"/>
          </a:solidFill>
          <a:latin typeface="Arial" charset="0"/>
          <a:ea typeface="ＭＳ Ｐゴシック" pitchFamily="1" charset="-128"/>
        </a:defRPr>
      </a:lvl9pPr>
    </p:titleStyle>
    <p:bodyStyle>
      <a:lvl1pPr marL="1150004" indent="-1150004" algn="l" rtl="0" eaLnBrk="1" fontAlgn="base" hangingPunct="1">
        <a:spcBef>
          <a:spcPct val="20000"/>
        </a:spcBef>
        <a:spcAft>
          <a:spcPct val="0"/>
        </a:spcAft>
        <a:buChar char="•"/>
        <a:defRPr sz="10800">
          <a:solidFill>
            <a:schemeClr val="tx1"/>
          </a:solidFill>
          <a:latin typeface="+mn-lt"/>
          <a:ea typeface="+mn-ea"/>
          <a:cs typeface="+mn-cs"/>
        </a:defRPr>
      </a:lvl1pPr>
      <a:lvl2pPr marL="2491677" indent="-958339" algn="l" rtl="0" eaLnBrk="1" fontAlgn="base" hangingPunct="1">
        <a:spcBef>
          <a:spcPct val="20000"/>
        </a:spcBef>
        <a:spcAft>
          <a:spcPct val="0"/>
        </a:spcAft>
        <a:buChar char="–"/>
        <a:defRPr sz="9400">
          <a:solidFill>
            <a:schemeClr val="tx1"/>
          </a:solidFill>
          <a:latin typeface="+mn-lt"/>
          <a:ea typeface="+mn-ea"/>
        </a:defRPr>
      </a:lvl2pPr>
      <a:lvl3pPr marL="3833350" indent="-766672" algn="l" rtl="0" eaLnBrk="1" fontAlgn="base" hangingPunct="1">
        <a:spcBef>
          <a:spcPct val="20000"/>
        </a:spcBef>
        <a:spcAft>
          <a:spcPct val="0"/>
        </a:spcAft>
        <a:buChar char="•"/>
        <a:defRPr sz="8100">
          <a:solidFill>
            <a:schemeClr val="tx1"/>
          </a:solidFill>
          <a:latin typeface="+mn-lt"/>
          <a:ea typeface="+mn-ea"/>
        </a:defRPr>
      </a:lvl3pPr>
      <a:lvl4pPr marL="5366688" indent="-766672" algn="l" rtl="0" eaLnBrk="1" fontAlgn="base" hangingPunct="1">
        <a:spcBef>
          <a:spcPct val="20000"/>
        </a:spcBef>
        <a:spcAft>
          <a:spcPct val="0"/>
        </a:spcAft>
        <a:buChar char="–"/>
        <a:defRPr sz="6600">
          <a:solidFill>
            <a:schemeClr val="tx1"/>
          </a:solidFill>
          <a:latin typeface="+mn-lt"/>
          <a:ea typeface="+mn-ea"/>
        </a:defRPr>
      </a:lvl4pPr>
      <a:lvl5pPr marL="6900027" indent="-766672" algn="l" rtl="0" eaLnBrk="1" fontAlgn="base" hangingPunct="1">
        <a:spcBef>
          <a:spcPct val="20000"/>
        </a:spcBef>
        <a:spcAft>
          <a:spcPct val="0"/>
        </a:spcAft>
        <a:buChar char="»"/>
        <a:defRPr sz="6600">
          <a:solidFill>
            <a:schemeClr val="tx1"/>
          </a:solidFill>
          <a:latin typeface="+mn-lt"/>
          <a:ea typeface="+mn-ea"/>
        </a:defRPr>
      </a:lvl5pPr>
      <a:lvl6pPr marL="8433365" indent="-766672" algn="l" rtl="0" eaLnBrk="1" fontAlgn="base" hangingPunct="1">
        <a:spcBef>
          <a:spcPct val="20000"/>
        </a:spcBef>
        <a:spcAft>
          <a:spcPct val="0"/>
        </a:spcAft>
        <a:buChar char="»"/>
        <a:defRPr sz="6600">
          <a:solidFill>
            <a:schemeClr val="tx1"/>
          </a:solidFill>
          <a:latin typeface="+mn-lt"/>
          <a:ea typeface="+mn-ea"/>
        </a:defRPr>
      </a:lvl6pPr>
      <a:lvl7pPr marL="9966705" indent="-766672" algn="l" rtl="0" eaLnBrk="1" fontAlgn="base" hangingPunct="1">
        <a:spcBef>
          <a:spcPct val="20000"/>
        </a:spcBef>
        <a:spcAft>
          <a:spcPct val="0"/>
        </a:spcAft>
        <a:buChar char="»"/>
        <a:defRPr sz="6600">
          <a:solidFill>
            <a:schemeClr val="tx1"/>
          </a:solidFill>
          <a:latin typeface="+mn-lt"/>
          <a:ea typeface="+mn-ea"/>
        </a:defRPr>
      </a:lvl7pPr>
      <a:lvl8pPr marL="11500046" indent="-766672" algn="l" rtl="0" eaLnBrk="1" fontAlgn="base" hangingPunct="1">
        <a:spcBef>
          <a:spcPct val="20000"/>
        </a:spcBef>
        <a:spcAft>
          <a:spcPct val="0"/>
        </a:spcAft>
        <a:buChar char="»"/>
        <a:defRPr sz="6600">
          <a:solidFill>
            <a:schemeClr val="tx1"/>
          </a:solidFill>
          <a:latin typeface="+mn-lt"/>
          <a:ea typeface="+mn-ea"/>
        </a:defRPr>
      </a:lvl8pPr>
      <a:lvl9pPr marL="13033383" indent="-766672" algn="l" rtl="0" eaLnBrk="1" fontAlgn="base" hangingPunct="1">
        <a:spcBef>
          <a:spcPct val="20000"/>
        </a:spcBef>
        <a:spcAft>
          <a:spcPct val="0"/>
        </a:spcAft>
        <a:buChar char="»"/>
        <a:defRPr sz="6600">
          <a:solidFill>
            <a:schemeClr val="tx1"/>
          </a:solidFill>
          <a:latin typeface="+mn-lt"/>
          <a:ea typeface="+mn-ea"/>
        </a:defRPr>
      </a:lvl9pPr>
    </p:bodyStyle>
    <p:otherStyle>
      <a:defPPr>
        <a:defRPr lang="en-US"/>
      </a:defPPr>
      <a:lvl1pPr marL="0" algn="l" defTabSz="3066678" rtl="0" eaLnBrk="1" latinLnBrk="0" hangingPunct="1">
        <a:defRPr sz="6000" kern="1200">
          <a:solidFill>
            <a:schemeClr val="tx1"/>
          </a:solidFill>
          <a:latin typeface="+mn-lt"/>
          <a:ea typeface="+mn-ea"/>
          <a:cs typeface="+mn-cs"/>
        </a:defRPr>
      </a:lvl1pPr>
      <a:lvl2pPr marL="1533340" algn="l" defTabSz="3066678" rtl="0" eaLnBrk="1" latinLnBrk="0" hangingPunct="1">
        <a:defRPr sz="6000" kern="1200">
          <a:solidFill>
            <a:schemeClr val="tx1"/>
          </a:solidFill>
          <a:latin typeface="+mn-lt"/>
          <a:ea typeface="+mn-ea"/>
          <a:cs typeface="+mn-cs"/>
        </a:defRPr>
      </a:lvl2pPr>
      <a:lvl3pPr marL="3066678" algn="l" defTabSz="3066678" rtl="0" eaLnBrk="1" latinLnBrk="0" hangingPunct="1">
        <a:defRPr sz="6000" kern="1200">
          <a:solidFill>
            <a:schemeClr val="tx1"/>
          </a:solidFill>
          <a:latin typeface="+mn-lt"/>
          <a:ea typeface="+mn-ea"/>
          <a:cs typeface="+mn-cs"/>
        </a:defRPr>
      </a:lvl3pPr>
      <a:lvl4pPr marL="4600017" algn="l" defTabSz="3066678" rtl="0" eaLnBrk="1" latinLnBrk="0" hangingPunct="1">
        <a:defRPr sz="6000" kern="1200">
          <a:solidFill>
            <a:schemeClr val="tx1"/>
          </a:solidFill>
          <a:latin typeface="+mn-lt"/>
          <a:ea typeface="+mn-ea"/>
          <a:cs typeface="+mn-cs"/>
        </a:defRPr>
      </a:lvl4pPr>
      <a:lvl5pPr marL="6133355" algn="l" defTabSz="3066678" rtl="0" eaLnBrk="1" latinLnBrk="0" hangingPunct="1">
        <a:defRPr sz="6000" kern="1200">
          <a:solidFill>
            <a:schemeClr val="tx1"/>
          </a:solidFill>
          <a:latin typeface="+mn-lt"/>
          <a:ea typeface="+mn-ea"/>
          <a:cs typeface="+mn-cs"/>
        </a:defRPr>
      </a:lvl5pPr>
      <a:lvl6pPr marL="7666696" algn="l" defTabSz="3066678" rtl="0" eaLnBrk="1" latinLnBrk="0" hangingPunct="1">
        <a:defRPr sz="6000" kern="1200">
          <a:solidFill>
            <a:schemeClr val="tx1"/>
          </a:solidFill>
          <a:latin typeface="+mn-lt"/>
          <a:ea typeface="+mn-ea"/>
          <a:cs typeface="+mn-cs"/>
        </a:defRPr>
      </a:lvl6pPr>
      <a:lvl7pPr marL="9200034" algn="l" defTabSz="3066678" rtl="0" eaLnBrk="1" latinLnBrk="0" hangingPunct="1">
        <a:defRPr sz="6000" kern="1200">
          <a:solidFill>
            <a:schemeClr val="tx1"/>
          </a:solidFill>
          <a:latin typeface="+mn-lt"/>
          <a:ea typeface="+mn-ea"/>
          <a:cs typeface="+mn-cs"/>
        </a:defRPr>
      </a:lvl7pPr>
      <a:lvl8pPr marL="10733374" algn="l" defTabSz="3066678" rtl="0" eaLnBrk="1" latinLnBrk="0" hangingPunct="1">
        <a:defRPr sz="6000" kern="1200">
          <a:solidFill>
            <a:schemeClr val="tx1"/>
          </a:solidFill>
          <a:latin typeface="+mn-lt"/>
          <a:ea typeface="+mn-ea"/>
          <a:cs typeface="+mn-cs"/>
        </a:defRPr>
      </a:lvl8pPr>
      <a:lvl9pPr marL="12266712" algn="l" defTabSz="3066678"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 Box 5"/>
          <p:cNvSpPr txBox="1">
            <a:spLocks noChangeArrowheads="1"/>
          </p:cNvSpPr>
          <p:nvPr/>
        </p:nvSpPr>
        <p:spPr bwMode="auto">
          <a:xfrm>
            <a:off x="631188" y="2990344"/>
            <a:ext cx="7200000" cy="12023536"/>
          </a:xfrm>
          <a:prstGeom prst="rect">
            <a:avLst/>
          </a:prstGeom>
          <a:noFill/>
          <a:ln w="25400">
            <a:noFill/>
            <a:miter lim="800000"/>
            <a:headEnd type="none" w="sm" len="sm"/>
            <a:tailEnd type="none" w="sm" len="sm"/>
          </a:ln>
        </p:spPr>
        <p:txBody>
          <a:bodyPr lIns="61594" tIns="30795" rIns="61594" bIns="30795"/>
          <a:lstStyle/>
          <a:p>
            <a:pPr algn="just" defTabSz="616082">
              <a:lnSpc>
                <a:spcPct val="110000"/>
              </a:lnSpc>
            </a:pPr>
            <a:r>
              <a:rPr lang="en-GB" sz="3200" b="1" dirty="0" smtClean="0">
                <a:solidFill>
                  <a:srgbClr val="0070C0"/>
                </a:solidFill>
                <a:latin typeface="Calibri" panose="020F0502020204030204" pitchFamily="34" charset="0"/>
              </a:rPr>
              <a:t>INTRODCTION </a:t>
            </a:r>
            <a:r>
              <a:rPr lang="en-GB" sz="2400" dirty="0" smtClean="0">
                <a:latin typeface="Calibri" panose="020F0502020204030204" pitchFamily="34" charset="0"/>
              </a:rPr>
              <a:t>During the primary drying stage of a freeze-drying cycle, an increase in product temperature above the glass transition temperature of the freeze concentrated solution, Tg’, may cause the collapse of a freeze-dried cake (at a temperature known as the collapse temperature, Tc) with the possible rejection of the entire production batch. Consequently, the product is usually dried at a low temperature but at the expense of a more prolonged drying time. To achieve a cost-efficient cycle, with acceptable product quality, then the process should be designed with due consideration to this critical temperature.</a:t>
            </a:r>
          </a:p>
          <a:p>
            <a:pPr algn="just" defTabSz="616082">
              <a:lnSpc>
                <a:spcPct val="110000"/>
              </a:lnSpc>
            </a:pPr>
            <a:r>
              <a:rPr lang="en-GB" sz="3200" b="1" dirty="0" smtClean="0">
                <a:solidFill>
                  <a:srgbClr val="0070C0"/>
                </a:solidFill>
                <a:latin typeface="Calibri" panose="020F0502020204030204" pitchFamily="34" charset="0"/>
              </a:rPr>
              <a:t>QbD and the DESIGN SPACE</a:t>
            </a: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3200" b="1" dirty="0" smtClean="0">
              <a:solidFill>
                <a:srgbClr val="0070C0"/>
              </a:solidFill>
              <a:latin typeface="Calibri" panose="020F0502020204030204" pitchFamily="34" charset="0"/>
            </a:endParaRPr>
          </a:p>
          <a:p>
            <a:pPr algn="just" defTabSz="616082">
              <a:lnSpc>
                <a:spcPct val="110000"/>
              </a:lnSpc>
            </a:pPr>
            <a:r>
              <a:rPr lang="en-GB" sz="3200" b="1" dirty="0" smtClean="0">
                <a:solidFill>
                  <a:srgbClr val="0070C0"/>
                </a:solidFill>
                <a:latin typeface="Calibri" panose="020F0502020204030204" pitchFamily="34" charset="0"/>
              </a:rPr>
              <a:t>THE AIM </a:t>
            </a:r>
            <a:r>
              <a:rPr lang="en-GB" sz="2400" dirty="0" smtClean="0">
                <a:latin typeface="Calibri" panose="020F0502020204030204" pitchFamily="34" charset="0"/>
              </a:rPr>
              <a:t>is to evaluate the application of through vial impedance spectroscopy (TVIS) system for the prediction of micro-collapse during a freeze-drying cycle. </a:t>
            </a:r>
          </a:p>
          <a:p>
            <a:pPr algn="just" defTabSz="616082">
              <a:lnSpc>
                <a:spcPct val="110000"/>
              </a:lnSpc>
            </a:pPr>
            <a:endParaRPr lang="en-GB" sz="2400" dirty="0" smtClean="0">
              <a:latin typeface="Calibri" panose="020F0502020204030204" pitchFamily="34" charset="0"/>
            </a:endParaRPr>
          </a:p>
        </p:txBody>
      </p:sp>
      <p:sp>
        <p:nvSpPr>
          <p:cNvPr id="1033" name="Text Box 8"/>
          <p:cNvSpPr txBox="1">
            <a:spLocks noChangeArrowheads="1"/>
          </p:cNvSpPr>
          <p:nvPr/>
        </p:nvSpPr>
        <p:spPr bwMode="auto">
          <a:xfrm>
            <a:off x="8575804" y="2990344"/>
            <a:ext cx="7200000" cy="16200000"/>
          </a:xfrm>
          <a:prstGeom prst="rect">
            <a:avLst/>
          </a:prstGeom>
          <a:noFill/>
          <a:ln w="25400">
            <a:noFill/>
            <a:miter lim="800000"/>
            <a:headEnd type="none" w="sm" len="sm"/>
            <a:tailEnd type="none" w="sm" len="sm"/>
          </a:ln>
        </p:spPr>
        <p:txBody>
          <a:bodyPr lIns="61594" tIns="30795" rIns="61594" bIns="30795" anchor="t"/>
          <a:lstStyle/>
          <a:p>
            <a:pPr algn="just" defTabSz="616082">
              <a:lnSpc>
                <a:spcPct val="110000"/>
              </a:lnSpc>
            </a:pPr>
            <a:r>
              <a:rPr lang="en-GB" sz="3200" b="1" dirty="0" smtClean="0">
                <a:solidFill>
                  <a:srgbClr val="0070C0"/>
                </a:solidFill>
                <a:latin typeface="Calibri" panose="020F0502020204030204" pitchFamily="34" charset="0"/>
              </a:rPr>
              <a:t>TVIS – Theory </a:t>
            </a:r>
            <a:r>
              <a:rPr lang="en-GB" sz="2400" dirty="0" smtClean="0">
                <a:solidFill>
                  <a:srgbClr val="000000"/>
                </a:solidFill>
                <a:latin typeface="Calibri" panose="020F0502020204030204" pitchFamily="34" charset="0"/>
              </a:rPr>
              <a:t>Two </a:t>
            </a:r>
            <a:r>
              <a:rPr lang="en-GB" sz="2400" dirty="0">
                <a:solidFill>
                  <a:srgbClr val="000000"/>
                </a:solidFill>
                <a:latin typeface="Calibri" panose="020F0502020204030204" pitchFamily="34" charset="0"/>
              </a:rPr>
              <a:t>parameters, C"</a:t>
            </a:r>
            <a:r>
              <a:rPr lang="en-GB" sz="2400" baseline="-25000" dirty="0">
                <a:solidFill>
                  <a:srgbClr val="000000"/>
                </a:solidFill>
                <a:latin typeface="Calibri" panose="020F0502020204030204" pitchFamily="34" charset="0"/>
              </a:rPr>
              <a:t>PEAK</a:t>
            </a:r>
            <a:r>
              <a:rPr lang="en-GB" sz="2400" dirty="0">
                <a:solidFill>
                  <a:srgbClr val="000000"/>
                </a:solidFill>
                <a:latin typeface="Calibri" panose="020F0502020204030204" pitchFamily="34" charset="0"/>
              </a:rPr>
              <a:t> and F</a:t>
            </a:r>
            <a:r>
              <a:rPr lang="en-GB" sz="2400" baseline="-25000" dirty="0">
                <a:solidFill>
                  <a:srgbClr val="000000"/>
                </a:solidFill>
                <a:latin typeface="Calibri" panose="020F0502020204030204" pitchFamily="34" charset="0"/>
              </a:rPr>
              <a:t>PEAK</a:t>
            </a:r>
            <a:r>
              <a:rPr lang="en-GB" sz="2400" dirty="0">
                <a:solidFill>
                  <a:srgbClr val="000000"/>
                </a:solidFill>
                <a:latin typeface="Calibri" panose="020F0502020204030204" pitchFamily="34" charset="0"/>
              </a:rPr>
              <a:t> of the imaginary capacitance spectra of the TVIS vial </a:t>
            </a:r>
            <a:r>
              <a:rPr lang="en-GB" sz="2400" dirty="0" smtClean="0">
                <a:solidFill>
                  <a:srgbClr val="000000"/>
                </a:solidFill>
                <a:latin typeface="Calibri" panose="020F0502020204030204" pitchFamily="34" charset="0"/>
              </a:rPr>
              <a:t>(Fig.2) </a:t>
            </a:r>
            <a:r>
              <a:rPr lang="en-GB" sz="2400" dirty="0">
                <a:solidFill>
                  <a:srgbClr val="000000"/>
                </a:solidFill>
                <a:latin typeface="Calibri" panose="020F0502020204030204" pitchFamily="34" charset="0"/>
              </a:rPr>
              <a:t>are considered to be invaluable in the assessment of a range of critical process parameters</a:t>
            </a:r>
            <a:r>
              <a:rPr lang="en-GB" sz="2400" dirty="0" smtClean="0">
                <a:solidFill>
                  <a:srgbClr val="000000"/>
                </a:solidFill>
                <a:latin typeface="Calibri" panose="020F0502020204030204" pitchFamily="34" charset="0"/>
              </a:rPr>
              <a:t>.</a:t>
            </a: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just" defTabSz="616082">
              <a:lnSpc>
                <a:spcPct val="110000"/>
              </a:lnSpc>
            </a:pPr>
            <a:endParaRPr lang="en-GB" sz="3600" b="1" dirty="0" smtClean="0">
              <a:solidFill>
                <a:srgbClr val="0070C0"/>
              </a:solidFill>
              <a:latin typeface="Calibri" panose="020F0502020204030204" pitchFamily="34" charset="0"/>
            </a:endParaRPr>
          </a:p>
          <a:p>
            <a:pPr algn="just" defTabSz="616082">
              <a:lnSpc>
                <a:spcPct val="110000"/>
              </a:lnSpc>
            </a:pPr>
            <a:endParaRPr lang="en-GB" sz="3600" b="1" dirty="0">
              <a:solidFill>
                <a:srgbClr val="0070C0"/>
              </a:solidFill>
              <a:latin typeface="Calibri" panose="020F0502020204030204" pitchFamily="34" charset="0"/>
            </a:endParaRPr>
          </a:p>
          <a:p>
            <a:pPr algn="ctr" defTabSz="616082">
              <a:spcAft>
                <a:spcPts val="1200"/>
              </a:spcAft>
            </a:pPr>
            <a:r>
              <a:rPr lang="en-GB" sz="2000" i="1" dirty="0" smtClean="0">
                <a:solidFill>
                  <a:srgbClr val="0070C0"/>
                </a:solidFill>
                <a:latin typeface="Calibri" panose="020F0502020204030204" pitchFamily="34" charset="0"/>
              </a:rPr>
              <a:t>Fig.2 Imaginary capacitance spectra of the TVIS vial which demonstrates the principle changes in the dielectric loss peak during the freezing and drying stages of the cycle</a:t>
            </a:r>
            <a:endParaRPr lang="en-GB" sz="2400" i="1" dirty="0" smtClean="0">
              <a:latin typeface="Calibri" panose="020F0502020204030204" pitchFamily="34" charset="0"/>
            </a:endParaRPr>
          </a:p>
          <a:p>
            <a:pPr algn="just" defTabSz="616082">
              <a:lnSpc>
                <a:spcPct val="110000"/>
              </a:lnSpc>
            </a:pPr>
            <a:r>
              <a:rPr lang="en-GB" sz="2400" dirty="0">
                <a:latin typeface="Calibri" panose="020F0502020204030204" pitchFamily="34" charset="0"/>
              </a:rPr>
              <a:t>	</a:t>
            </a:r>
            <a:r>
              <a:rPr lang="en-GB" sz="2400" dirty="0" smtClean="0">
                <a:latin typeface="Calibri" panose="020F0502020204030204" pitchFamily="34" charset="0"/>
              </a:rPr>
              <a:t>F</a:t>
            </a:r>
            <a:r>
              <a:rPr lang="en-GB" sz="2400" baseline="-25000" dirty="0" smtClean="0">
                <a:latin typeface="Calibri" panose="020F0502020204030204" pitchFamily="34" charset="0"/>
              </a:rPr>
              <a:t>PEAK</a:t>
            </a:r>
            <a:r>
              <a:rPr lang="en-GB" sz="2400" dirty="0" smtClean="0">
                <a:latin typeface="Calibri" panose="020F0502020204030204" pitchFamily="34" charset="0"/>
              </a:rPr>
              <a:t> may be used to predict </a:t>
            </a:r>
            <a:r>
              <a:rPr lang="en-GB" sz="2400" dirty="0">
                <a:latin typeface="Calibri" panose="020F0502020204030204" pitchFamily="34" charset="0"/>
              </a:rPr>
              <a:t>the product temperature and for determining phase behaviour (ice formation, eutectic formation and glass transition events) </a:t>
            </a:r>
            <a:r>
              <a:rPr lang="en-GB" sz="2400" i="1" dirty="0">
                <a:latin typeface="Calibri" panose="020F0502020204030204" pitchFamily="34" charset="0"/>
              </a:rPr>
              <a:t>in situ</a:t>
            </a:r>
            <a:r>
              <a:rPr lang="en-GB" sz="2400" dirty="0">
                <a:latin typeface="Calibri" panose="020F0502020204030204" pitchFamily="34" charset="0"/>
              </a:rPr>
              <a:t>, whereas C"</a:t>
            </a:r>
            <a:r>
              <a:rPr lang="en-GB" sz="2400" baseline="-25000" dirty="0">
                <a:latin typeface="Calibri" panose="020F0502020204030204" pitchFamily="34" charset="0"/>
              </a:rPr>
              <a:t>PEAK </a:t>
            </a:r>
            <a:r>
              <a:rPr lang="en-GB" sz="2400" dirty="0" smtClean="0">
                <a:latin typeface="Calibri" panose="020F0502020204030204" pitchFamily="34" charset="0"/>
              </a:rPr>
              <a:t>can </a:t>
            </a:r>
            <a:r>
              <a:rPr lang="en-GB" sz="2400" dirty="0">
                <a:latin typeface="Calibri" panose="020F0502020204030204" pitchFamily="34" charset="0"/>
              </a:rPr>
              <a:t>be used to determine the amount of ice remaining during the primary drying phase from which one can then predict both drying rate and end </a:t>
            </a:r>
            <a:r>
              <a:rPr lang="en-GB" sz="2400" dirty="0" smtClean="0">
                <a:latin typeface="Calibri" panose="020F0502020204030204" pitchFamily="34" charset="0"/>
              </a:rPr>
              <a:t>point (Smith et al. 2013). </a:t>
            </a:r>
          </a:p>
          <a:p>
            <a:pPr algn="just" defTabSz="616082">
              <a:lnSpc>
                <a:spcPct val="110000"/>
              </a:lnSpc>
              <a:spcBef>
                <a:spcPts val="1200"/>
              </a:spcBef>
            </a:pPr>
            <a:r>
              <a:rPr lang="en-GB" sz="3200" b="1" dirty="0" smtClean="0">
                <a:solidFill>
                  <a:srgbClr val="0070C0"/>
                </a:solidFill>
                <a:latin typeface="Calibri" panose="020F0502020204030204" pitchFamily="34" charset="0"/>
              </a:rPr>
              <a:t>HYPOTHESIS</a:t>
            </a:r>
            <a:r>
              <a:rPr lang="en-GB" sz="2400" dirty="0" smtClean="0">
                <a:latin typeface="Calibri" panose="020F0502020204030204" pitchFamily="34" charset="0"/>
              </a:rPr>
              <a:t> By combining an assessment of the drying rate with the predicted product temperature it might be possible to first witness the micro-collapse event while at the same time confirming the accuracy of the temperature prediction.</a:t>
            </a:r>
            <a:endParaRPr lang="en-GB" sz="2400" dirty="0">
              <a:latin typeface="Calibri" panose="020F0502020204030204" pitchFamily="34" charset="0"/>
            </a:endParaRPr>
          </a:p>
        </p:txBody>
      </p:sp>
      <p:sp>
        <p:nvSpPr>
          <p:cNvPr id="1034" name="Text Box 9"/>
          <p:cNvSpPr txBox="1">
            <a:spLocks noChangeArrowheads="1"/>
          </p:cNvSpPr>
          <p:nvPr/>
        </p:nvSpPr>
        <p:spPr bwMode="auto">
          <a:xfrm>
            <a:off x="16520420" y="2990344"/>
            <a:ext cx="7200000" cy="16200000"/>
          </a:xfrm>
          <a:prstGeom prst="rect">
            <a:avLst/>
          </a:prstGeom>
          <a:noFill/>
          <a:ln w="25400">
            <a:noFill/>
            <a:miter lim="800000"/>
            <a:headEnd type="none" w="sm" len="sm"/>
            <a:tailEnd type="none" w="sm" len="sm"/>
          </a:ln>
        </p:spPr>
        <p:txBody>
          <a:bodyPr lIns="61594" tIns="30795" rIns="61594" bIns="30795" anchor="t"/>
          <a:lstStyle/>
          <a:p>
            <a:pPr algn="just" defTabSz="616082">
              <a:lnSpc>
                <a:spcPct val="110000"/>
              </a:lnSpc>
              <a:spcBef>
                <a:spcPts val="1200"/>
              </a:spcBef>
            </a:pPr>
            <a:r>
              <a:rPr lang="en-GB" sz="3200" b="1" dirty="0">
                <a:solidFill>
                  <a:srgbClr val="0070C0"/>
                </a:solidFill>
                <a:latin typeface="Calibri" panose="020F0502020204030204" pitchFamily="34" charset="0"/>
              </a:rPr>
              <a:t>METHOD </a:t>
            </a:r>
            <a:r>
              <a:rPr lang="en-GB" sz="2400" dirty="0">
                <a:latin typeface="Calibri" panose="020F0502020204030204" pitchFamily="34" charset="0"/>
              </a:rPr>
              <a:t>The electrical impedance of a 5%w/v lactose solution contained within modified glass freeze-drying vial was measured over the frequency range of 10 Hz to 1 MHz during an entire freeze-drying process. A critical feature of the drying cycle is the inclusion of a ramp in the shelf temperature during primary drying that will force the product through its collapse event</a:t>
            </a:r>
            <a:r>
              <a:rPr lang="en-GB" sz="2400" dirty="0" smtClean="0">
                <a:latin typeface="Calibri" panose="020F0502020204030204" pitchFamily="34" charset="0"/>
              </a:rPr>
              <a:t>.</a:t>
            </a:r>
            <a:endParaRPr lang="en-GB" sz="3200" b="1" dirty="0" smtClean="0">
              <a:solidFill>
                <a:srgbClr val="0070C0"/>
              </a:solidFill>
              <a:latin typeface="Calibri" panose="020F0502020204030204" pitchFamily="34" charset="0"/>
            </a:endParaRPr>
          </a:p>
          <a:p>
            <a:pPr algn="just" defTabSz="616082">
              <a:lnSpc>
                <a:spcPct val="110000"/>
              </a:lnSpc>
              <a:spcBef>
                <a:spcPts val="1200"/>
              </a:spcBef>
            </a:pPr>
            <a:r>
              <a:rPr lang="en-GB" sz="3200" b="1" dirty="0" smtClean="0">
                <a:solidFill>
                  <a:srgbClr val="0070C0"/>
                </a:solidFill>
                <a:latin typeface="Calibri" panose="020F0502020204030204" pitchFamily="34" charset="0"/>
              </a:rPr>
              <a:t>RESULTS &amp; DISCUSSION </a:t>
            </a:r>
            <a:r>
              <a:rPr lang="en-GB" sz="2400" dirty="0" smtClean="0">
                <a:latin typeface="Calibri" panose="020F0502020204030204" pitchFamily="34" charset="0"/>
              </a:rPr>
              <a:t>The </a:t>
            </a:r>
            <a:r>
              <a:rPr lang="en-GB" sz="2400" dirty="0">
                <a:latin typeface="Calibri" panose="020F0502020204030204" pitchFamily="34" charset="0"/>
              </a:rPr>
              <a:t>correlation between Log F</a:t>
            </a:r>
            <a:r>
              <a:rPr lang="en-GB" sz="2400" baseline="-25000" dirty="0">
                <a:latin typeface="Calibri" panose="020F0502020204030204" pitchFamily="34" charset="0"/>
              </a:rPr>
              <a:t>PEAK</a:t>
            </a:r>
            <a:r>
              <a:rPr lang="en-GB" sz="2400" dirty="0">
                <a:latin typeface="Calibri" panose="020F0502020204030204" pitchFamily="34" charset="0"/>
              </a:rPr>
              <a:t> from the TVIS vial and the thermocouple temperature in a neighbouring vial </a:t>
            </a:r>
            <a:r>
              <a:rPr lang="en-GB" sz="2400" dirty="0" smtClean="0">
                <a:latin typeface="Calibri" panose="020F0502020204030204" pitchFamily="34" charset="0"/>
              </a:rPr>
              <a:t>(</a:t>
            </a:r>
            <a:r>
              <a:rPr lang="en-GB" sz="2400" dirty="0" smtClean="0">
                <a:solidFill>
                  <a:srgbClr val="0070C0"/>
                </a:solidFill>
                <a:latin typeface="Calibri" panose="020F0502020204030204" pitchFamily="34" charset="0"/>
              </a:rPr>
              <a:t>Fig.?) </a:t>
            </a:r>
            <a:r>
              <a:rPr lang="en-GB" sz="2400" dirty="0">
                <a:latin typeface="Calibri" panose="020F0502020204030204" pitchFamily="34" charset="0"/>
              </a:rPr>
              <a:t>provides an opportunity to calibrate the TVIS response to give a predictive temperature known as T-FPEAK. </a:t>
            </a:r>
            <a:endParaRPr lang="en-GB" sz="2400" dirty="0" smtClean="0">
              <a:latin typeface="Calibri" panose="020F0502020204030204" pitchFamily="34" charset="0"/>
            </a:endParaRPr>
          </a:p>
          <a:p>
            <a:pPr algn="just" defTabSz="616082">
              <a:lnSpc>
                <a:spcPct val="110000"/>
              </a:lnSpc>
            </a:pPr>
            <a:endParaRPr lang="en-GB" sz="2400" dirty="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a:latin typeface="Calibri" panose="020F0502020204030204" pitchFamily="34" charset="0"/>
            </a:endParaRPr>
          </a:p>
          <a:p>
            <a:pPr algn="just" defTabSz="616082">
              <a:lnSpc>
                <a:spcPct val="110000"/>
              </a:lnSpc>
            </a:pPr>
            <a:endParaRPr lang="en-GB" sz="2400" dirty="0" smtClean="0">
              <a:latin typeface="Calibri" panose="020F0502020204030204" pitchFamily="34" charset="0"/>
            </a:endParaRPr>
          </a:p>
          <a:p>
            <a:pPr algn="just" defTabSz="616082">
              <a:lnSpc>
                <a:spcPct val="110000"/>
              </a:lnSpc>
            </a:pPr>
            <a:endParaRPr lang="en-GB" sz="2400" dirty="0">
              <a:latin typeface="Calibri" panose="020F0502020204030204" pitchFamily="34" charset="0"/>
            </a:endParaRPr>
          </a:p>
          <a:p>
            <a:pPr algn="ctr" defTabSz="616082">
              <a:lnSpc>
                <a:spcPct val="110000"/>
              </a:lnSpc>
            </a:pPr>
            <a:r>
              <a:rPr lang="en-GB" sz="2000" dirty="0" smtClean="0">
                <a:solidFill>
                  <a:srgbClr val="0070C0"/>
                </a:solidFill>
                <a:latin typeface="Calibri" panose="020F0502020204030204" pitchFamily="34" charset="0"/>
              </a:rPr>
              <a:t>Fig. 3 Temperature calibration for log FPEAK</a:t>
            </a:r>
          </a:p>
          <a:p>
            <a:pPr algn="just" defTabSz="616082">
              <a:lnSpc>
                <a:spcPct val="110000"/>
              </a:lnSpc>
            </a:pPr>
            <a:r>
              <a:rPr lang="en-GB" sz="2400" dirty="0" smtClean="0">
                <a:latin typeface="Calibri" panose="020F0502020204030204" pitchFamily="34" charset="0"/>
              </a:rPr>
              <a:t>	The </a:t>
            </a:r>
            <a:r>
              <a:rPr lang="en-GB" sz="2400" dirty="0">
                <a:latin typeface="Calibri" panose="020F0502020204030204" pitchFamily="34" charset="0"/>
              </a:rPr>
              <a:t>premise for the prediction of the collapse event is the assumption that the calibration for the product temperature in the TVIS vial (as determined during the re-heating phase of the annealing stage) holds true during the primary drying stage, when the height of the ice layer in contact with the glass wall decreases progressively due to sublimation. </a:t>
            </a:r>
            <a:endParaRPr lang="en-GB" sz="2400" b="1" dirty="0">
              <a:solidFill>
                <a:schemeClr val="accent2"/>
              </a:solidFill>
              <a:latin typeface="Calibri" panose="020F0502020204030204" pitchFamily="34" charset="0"/>
            </a:endParaRPr>
          </a:p>
          <a:p>
            <a:pPr algn="just" defTabSz="616082">
              <a:lnSpc>
                <a:spcPct val="110000"/>
              </a:lnSpc>
            </a:pPr>
            <a:r>
              <a:rPr lang="en-GB" sz="2400" dirty="0" smtClean="0">
                <a:latin typeface="Calibri" panose="020F0502020204030204" pitchFamily="34" charset="0"/>
              </a:rPr>
              <a:t>	At </a:t>
            </a:r>
            <a:r>
              <a:rPr lang="en-GB" sz="2400" dirty="0">
                <a:latin typeface="Calibri" panose="020F0502020204030204" pitchFamily="34" charset="0"/>
              </a:rPr>
              <a:t>5.5 h into primary drying there is a significant increase in the rate of change of Cʺ</a:t>
            </a:r>
            <a:r>
              <a:rPr lang="en-GB" sz="2400" baseline="-25000" dirty="0">
                <a:latin typeface="Calibri" panose="020F0502020204030204" pitchFamily="34" charset="0"/>
              </a:rPr>
              <a:t>PEAK</a:t>
            </a:r>
            <a:r>
              <a:rPr lang="en-GB" sz="2400" dirty="0">
                <a:latin typeface="Calibri" panose="020F0502020204030204" pitchFamily="34" charset="0"/>
              </a:rPr>
              <a:t> which corresponds to an increase in drying rate as shown in </a:t>
            </a:r>
            <a:r>
              <a:rPr lang="en-GB" sz="2400" dirty="0">
                <a:solidFill>
                  <a:srgbClr val="0070C0"/>
                </a:solidFill>
                <a:latin typeface="Calibri" panose="020F0502020204030204" pitchFamily="34" charset="0"/>
              </a:rPr>
              <a:t>Fig. </a:t>
            </a:r>
            <a:r>
              <a:rPr lang="en-GB" sz="2400" dirty="0" smtClean="0">
                <a:solidFill>
                  <a:srgbClr val="0070C0"/>
                </a:solidFill>
                <a:latin typeface="Calibri" panose="020F0502020204030204" pitchFamily="34" charset="0"/>
              </a:rPr>
              <a:t>4a. </a:t>
            </a:r>
            <a:r>
              <a:rPr lang="en-GB" sz="2400" dirty="0">
                <a:latin typeface="Calibri" panose="020F0502020204030204" pitchFamily="34" charset="0"/>
              </a:rPr>
              <a:t>This suggests there is a microscopic change in cake structure, due to micro-collapse, which results in an increase the pore size distribution in the freeze-dried matrix thereby decreasing the product resistance and consequently improving vapour flux.  </a:t>
            </a:r>
            <a:r>
              <a:rPr lang="en-GB" sz="2400" dirty="0" smtClean="0">
                <a:latin typeface="Calibri" pitchFamily="34" charset="0"/>
              </a:rPr>
              <a:t>This </a:t>
            </a:r>
            <a:r>
              <a:rPr lang="en-GB" sz="2400" dirty="0">
                <a:latin typeface="Calibri" pitchFamily="34" charset="0"/>
              </a:rPr>
              <a:t>suggestion is confirmed by cake morphology images of the middle layer by SEM as shown in Fig. </a:t>
            </a:r>
            <a:r>
              <a:rPr lang="en-GB" sz="2400" dirty="0" smtClean="0">
                <a:latin typeface="Calibri" pitchFamily="34" charset="0"/>
              </a:rPr>
              <a:t>4(b</a:t>
            </a:r>
            <a:r>
              <a:rPr lang="en-GB" sz="2400" dirty="0">
                <a:latin typeface="Calibri" pitchFamily="34" charset="0"/>
              </a:rPr>
              <a:t>). The predicted temperature at this point in time is equal to the collapse temperature (− 32 </a:t>
            </a:r>
            <a:r>
              <a:rPr lang="en-GB" sz="2400" baseline="30000" dirty="0" err="1">
                <a:latin typeface="Calibri" pitchFamily="34" charset="0"/>
              </a:rPr>
              <a:t>o</a:t>
            </a:r>
            <a:r>
              <a:rPr lang="en-GB" sz="2400" dirty="0" err="1">
                <a:latin typeface="Calibri" pitchFamily="34" charset="0"/>
              </a:rPr>
              <a:t>C</a:t>
            </a:r>
            <a:r>
              <a:rPr lang="en-GB" sz="2400" dirty="0">
                <a:latin typeface="Calibri" pitchFamily="34" charset="0"/>
              </a:rPr>
              <a:t>). </a:t>
            </a:r>
          </a:p>
          <a:p>
            <a:pPr algn="just" defTabSz="616082">
              <a:lnSpc>
                <a:spcPct val="110000"/>
              </a:lnSpc>
            </a:pPr>
            <a:endParaRPr lang="en-GB" sz="2400" dirty="0">
              <a:latin typeface="Calibri" pitchFamily="34" charset="0"/>
            </a:endParaRPr>
          </a:p>
        </p:txBody>
      </p:sp>
      <p:sp>
        <p:nvSpPr>
          <p:cNvPr id="1035" name="Text Box 10"/>
          <p:cNvSpPr txBox="1">
            <a:spLocks noChangeArrowheads="1"/>
          </p:cNvSpPr>
          <p:nvPr/>
        </p:nvSpPr>
        <p:spPr bwMode="auto">
          <a:xfrm>
            <a:off x="24465036" y="2990344"/>
            <a:ext cx="7200000" cy="16200000"/>
          </a:xfrm>
          <a:prstGeom prst="rect">
            <a:avLst/>
          </a:prstGeom>
          <a:noFill/>
          <a:ln w="25400">
            <a:noFill/>
            <a:miter lim="800000"/>
            <a:headEnd type="none" w="sm" len="sm"/>
            <a:tailEnd type="none" w="sm" len="sm"/>
          </a:ln>
        </p:spPr>
        <p:txBody>
          <a:bodyPr lIns="61594" tIns="30795" rIns="61594" bIns="30795" anchor="t"/>
          <a:lstStyle/>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smtClean="0">
              <a:latin typeface="Calibri" pitchFamily="34" charset="0"/>
            </a:endParaRPr>
          </a:p>
          <a:p>
            <a:pPr algn="just" defTabSz="616082"/>
            <a:endParaRPr lang="en-GB" sz="2000" dirty="0">
              <a:latin typeface="Calibri" pitchFamily="34" charset="0"/>
            </a:endParaRPr>
          </a:p>
          <a:p>
            <a:pPr algn="just" defTabSz="616082"/>
            <a:endParaRPr lang="en-GB" sz="2000" dirty="0">
              <a:latin typeface="Calibri" pitchFamily="34" charset="0"/>
            </a:endParaRPr>
          </a:p>
          <a:p>
            <a:pPr algn="just" defTabSz="616082"/>
            <a:endParaRPr lang="en-GB" sz="2400" b="1" dirty="0">
              <a:solidFill>
                <a:schemeClr val="accent2"/>
              </a:solidFill>
              <a:latin typeface="Calibri" pitchFamily="34" charset="0"/>
            </a:endParaRPr>
          </a:p>
          <a:p>
            <a:pPr algn="ctr" defTabSz="616082"/>
            <a:r>
              <a:rPr lang="en-GB" altLang="en-US" sz="2000" b="1" i="1" dirty="0">
                <a:solidFill>
                  <a:srgbClr val="0070C0"/>
                </a:solidFill>
                <a:latin typeface="Calibri" panose="020F0502020204030204" pitchFamily="34" charset="0"/>
                <a:ea typeface="Calibri" panose="020F0502020204030204" pitchFamily="34" charset="0"/>
                <a:cs typeface="Calibri" panose="020F0502020204030204" pitchFamily="34" charset="0"/>
              </a:rPr>
              <a:t>Fig. 3</a:t>
            </a:r>
            <a:r>
              <a:rPr lang="en-GB" altLang="en-US" sz="2000" i="1" dirty="0">
                <a:solidFill>
                  <a:srgbClr val="0070C0"/>
                </a:solidFill>
                <a:latin typeface="Calibri" panose="020F0502020204030204" pitchFamily="34" charset="0"/>
                <a:ea typeface="Calibri" panose="020F0502020204030204" pitchFamily="34" charset="0"/>
                <a:cs typeface="Calibri" panose="020F0502020204030204" pitchFamily="34" charset="0"/>
              </a:rPr>
              <a:t> (a) The temperature and TVIS parameter profile of 5%w/v lactose solution during the primary drying stage (b) SEM of top and middle layer of lactose cake at the end of the cycle</a:t>
            </a:r>
            <a:endParaRPr lang="en-GB" sz="2000" dirty="0" smtClean="0">
              <a:latin typeface="Calibri" pitchFamily="34" charset="0"/>
            </a:endParaRPr>
          </a:p>
          <a:p>
            <a:pPr algn="just" defTabSz="616082"/>
            <a:endParaRPr lang="en-GB" sz="2000" dirty="0" smtClean="0">
              <a:latin typeface="Calibri" pitchFamily="34" charset="0"/>
            </a:endParaRPr>
          </a:p>
          <a:p>
            <a:pPr lvl="0" algn="just" defTabSz="616082">
              <a:lnSpc>
                <a:spcPct val="110000"/>
              </a:lnSpc>
              <a:spcBef>
                <a:spcPts val="1200"/>
              </a:spcBef>
            </a:pPr>
            <a:r>
              <a:rPr lang="en-GB" sz="3200" b="1" dirty="0" smtClean="0">
                <a:solidFill>
                  <a:srgbClr val="0070C0"/>
                </a:solidFill>
                <a:latin typeface="Calibri" panose="020F0502020204030204" pitchFamily="34" charset="0"/>
              </a:rPr>
              <a:t>CONCLUSION</a:t>
            </a:r>
            <a:r>
              <a:rPr lang="en-GB" sz="2400" dirty="0" smtClean="0">
                <a:latin typeface="Calibri" panose="020F0502020204030204" pitchFamily="34" charset="0"/>
              </a:rPr>
              <a:t> </a:t>
            </a:r>
            <a:r>
              <a:rPr lang="en-GB" sz="2400" dirty="0">
                <a:latin typeface="Calibri" panose="020F0502020204030204" pitchFamily="34" charset="0"/>
              </a:rPr>
              <a:t>A significant decrease in CʺPEAK at the point of micro-collapse (as confirmed by SEM) highlights the potential for using TVIS for monitoring microscopic changes in the product resistance to vapour flow associated with the phenomenon of micro-collapse. This study also demonstrated a good correlation between TVIS data (Log FPEAK) and temperature of the frozen solution during the annealing stage of the cycle. By using a temperature calibration from the annealing stage it was possible to predict the onset of collapse </a:t>
            </a:r>
          </a:p>
          <a:p>
            <a:pPr lvl="0" algn="just" defTabSz="616082">
              <a:lnSpc>
                <a:spcPct val="110000"/>
              </a:lnSpc>
            </a:pPr>
            <a:r>
              <a:rPr lang="en-GB" sz="2400" dirty="0">
                <a:solidFill>
                  <a:srgbClr val="000000"/>
                </a:solidFill>
                <a:latin typeface="Calibri" panose="020F0502020204030204" pitchFamily="34" charset="0"/>
              </a:rPr>
              <a:t>This study demonstrates the potential for TVIS to be used as a process control tool that would allow  the cycle to be driven at the highest achievable temperature whilst avoiding </a:t>
            </a:r>
            <a:r>
              <a:rPr lang="en-GB" sz="2400" dirty="0" smtClean="0">
                <a:solidFill>
                  <a:srgbClr val="000000"/>
                </a:solidFill>
                <a:latin typeface="Calibri" panose="020F0502020204030204" pitchFamily="34" charset="0"/>
              </a:rPr>
              <a:t>collapse</a:t>
            </a:r>
          </a:p>
          <a:p>
            <a:pPr lvl="0" algn="just" defTabSz="616082">
              <a:lnSpc>
                <a:spcPct val="110000"/>
              </a:lnSpc>
            </a:pPr>
            <a:endParaRPr lang="en-GB" sz="2000" dirty="0">
              <a:latin typeface="Calibri" pitchFamily="34" charset="0"/>
            </a:endParaRPr>
          </a:p>
          <a:p>
            <a:pPr algn="just"/>
            <a:r>
              <a:rPr lang="en-GB" sz="2000" dirty="0" smtClean="0">
                <a:latin typeface="Calibri" pitchFamily="34" charset="0"/>
              </a:rPr>
              <a:t>G</a:t>
            </a:r>
            <a:r>
              <a:rPr lang="en-GB" sz="2000" dirty="0">
                <a:latin typeface="Calibri" pitchFamily="34" charset="0"/>
              </a:rPr>
              <a:t>. Smith, E. Polygalov, M.S. Arshad, T. Page, J. Taylor, I. Ermolina, An impedance-based process analytical technology for monitoring </a:t>
            </a:r>
            <a:r>
              <a:rPr lang="en-GB" sz="2000" dirty="0" smtClean="0">
                <a:latin typeface="Calibri" pitchFamily="34" charset="0"/>
              </a:rPr>
              <a:t>the </a:t>
            </a:r>
            <a:r>
              <a:rPr lang="fr-FR" sz="2000" dirty="0" smtClean="0">
                <a:latin typeface="Calibri" panose="020F0502020204030204" pitchFamily="34" charset="0"/>
              </a:rPr>
              <a:t>lyophilisation </a:t>
            </a:r>
            <a:r>
              <a:rPr lang="fr-FR" sz="2000" dirty="0">
                <a:latin typeface="Calibri" panose="020F0502020204030204" pitchFamily="34" charset="0"/>
              </a:rPr>
              <a:t>process, Int. J. Pharm. 449 (1–2) (2013) 72–83</a:t>
            </a:r>
            <a:endParaRPr lang="en-GB" sz="2000" dirty="0">
              <a:latin typeface="Calibri" pitchFamily="34" charset="0"/>
            </a:endParaRPr>
          </a:p>
          <a:p>
            <a:pPr algn="just" defTabSz="616082"/>
            <a:r>
              <a:rPr lang="en-GB" sz="2000" b="1" dirty="0">
                <a:solidFill>
                  <a:schemeClr val="accent2"/>
                </a:solidFill>
                <a:latin typeface="Calibri" pitchFamily="34" charset="0"/>
              </a:rPr>
              <a:t>Supervisor : </a:t>
            </a:r>
            <a:r>
              <a:rPr lang="en-GB" sz="2000" b="1" dirty="0" err="1">
                <a:latin typeface="Calibri" pitchFamily="34" charset="0"/>
              </a:rPr>
              <a:t>Prof.</a:t>
            </a:r>
            <a:r>
              <a:rPr lang="en-GB" sz="2000" b="1" dirty="0">
                <a:latin typeface="Calibri" pitchFamily="34" charset="0"/>
              </a:rPr>
              <a:t> G Smith</a:t>
            </a:r>
            <a:endParaRPr lang="en-GB" sz="2000" dirty="0">
              <a:latin typeface="Calibri" pitchFamily="34" charset="0"/>
            </a:endParaRPr>
          </a:p>
        </p:txBody>
      </p:sp>
      <p:sp>
        <p:nvSpPr>
          <p:cNvPr id="1036" name="Rectangle 11"/>
          <p:cNvSpPr>
            <a:spLocks noChangeArrowheads="1"/>
          </p:cNvSpPr>
          <p:nvPr/>
        </p:nvSpPr>
        <p:spPr bwMode="auto">
          <a:xfrm>
            <a:off x="5" y="9457248"/>
            <a:ext cx="442445" cy="1467682"/>
          </a:xfrm>
          <a:prstGeom prst="rect">
            <a:avLst/>
          </a:prstGeom>
          <a:noFill/>
          <a:ln w="12700">
            <a:noFill/>
            <a:miter lim="800000"/>
            <a:headEnd type="none" w="sm" len="sm"/>
            <a:tailEnd type="none" w="sm" len="sm"/>
          </a:ln>
        </p:spPr>
        <p:txBody>
          <a:bodyPr wrap="none" lIns="219051" tIns="109524" rIns="219051" bIns="109524" anchor="ctr">
            <a:spAutoFit/>
          </a:bodyPr>
          <a:lstStyle/>
          <a:p>
            <a:endParaRPr lang="en-US"/>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b="1393"/>
          <a:stretch>
            <a:fillRect/>
          </a:stretch>
        </p:blipFill>
        <p:spPr bwMode="auto">
          <a:xfrm>
            <a:off x="24598262" y="3436319"/>
            <a:ext cx="6785070" cy="6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31188" y="14869864"/>
            <a:ext cx="7128792" cy="1832489"/>
          </a:xfrm>
          <a:prstGeom prst="rect">
            <a:avLst/>
          </a:prstGeom>
        </p:spPr>
        <p:txBody>
          <a:bodyPr wrap="square">
            <a:spAutoFit/>
          </a:bodyPr>
          <a:lstStyle/>
          <a:p>
            <a:pPr>
              <a:lnSpc>
                <a:spcPct val="110000"/>
              </a:lnSpc>
            </a:pPr>
            <a:r>
              <a:rPr lang="en-GB" sz="3200" b="1" dirty="0">
                <a:solidFill>
                  <a:srgbClr val="0070C0"/>
                </a:solidFill>
                <a:latin typeface="Calibri" panose="020F0502020204030204" pitchFamily="34" charset="0"/>
              </a:rPr>
              <a:t>TVIS – </a:t>
            </a:r>
            <a:r>
              <a:rPr lang="en-GB" sz="3200" b="1" dirty="0" smtClean="0">
                <a:solidFill>
                  <a:srgbClr val="0070C0"/>
                </a:solidFill>
                <a:latin typeface="Calibri" panose="020F0502020204030204" pitchFamily="34" charset="0"/>
              </a:rPr>
              <a:t>Overview </a:t>
            </a:r>
            <a:r>
              <a:rPr lang="en-GB" sz="2400" dirty="0" smtClean="0">
                <a:latin typeface="Calibri" panose="020F0502020204030204" pitchFamily="34" charset="0"/>
              </a:rPr>
              <a:t>The </a:t>
            </a:r>
            <a:r>
              <a:rPr lang="en-GB" sz="2400" dirty="0">
                <a:latin typeface="Calibri" panose="020F0502020204030204" pitchFamily="34" charset="0"/>
              </a:rPr>
              <a:t>TVIS system comprises a bespoke multichannel high precision impedance analyser which was connected to a TVIS measurement vial, which is a standard 10 </a:t>
            </a:r>
            <a:r>
              <a:rPr lang="en-GB" sz="2400" dirty="0" smtClean="0">
                <a:latin typeface="Calibri" panose="020F0502020204030204" pitchFamily="34" charset="0"/>
              </a:rPr>
              <a:t>mL.</a:t>
            </a:r>
          </a:p>
        </p:txBody>
      </p:sp>
      <p:sp>
        <p:nvSpPr>
          <p:cNvPr id="27" name="Rectangle 26"/>
          <p:cNvSpPr/>
          <p:nvPr/>
        </p:nvSpPr>
        <p:spPr>
          <a:xfrm>
            <a:off x="631188" y="16662777"/>
            <a:ext cx="4032448" cy="2677656"/>
          </a:xfrm>
          <a:prstGeom prst="rect">
            <a:avLst/>
          </a:prstGeom>
        </p:spPr>
        <p:txBody>
          <a:bodyPr wrap="square">
            <a:spAutoFit/>
          </a:bodyPr>
          <a:lstStyle/>
          <a:p>
            <a:pPr algn="just"/>
            <a:r>
              <a:rPr lang="en-GB" sz="2400" dirty="0" smtClean="0">
                <a:latin typeface="Calibri" panose="020F0502020204030204" pitchFamily="34" charset="0"/>
              </a:rPr>
              <a:t>freeze </a:t>
            </a:r>
            <a:r>
              <a:rPr lang="en-GB" sz="2400" dirty="0">
                <a:latin typeface="Calibri" panose="020F0502020204030204" pitchFamily="34" charset="0"/>
              </a:rPr>
              <a:t>drying vial </a:t>
            </a:r>
            <a:r>
              <a:rPr lang="en-GB" sz="2400" dirty="0" smtClean="0">
                <a:latin typeface="Calibri" panose="020F0502020204030204" pitchFamily="34" charset="0"/>
              </a:rPr>
              <a:t>that </a:t>
            </a:r>
            <a:r>
              <a:rPr lang="en-GB" sz="2400" dirty="0">
                <a:latin typeface="Calibri" panose="020F0502020204030204" pitchFamily="34" charset="0"/>
              </a:rPr>
              <a:t>has been modified with copper electrodes (19 x 10 mm) attached to the outside of the glass wall, thus making the measurement non-product invasive. </a:t>
            </a: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7440" y="4866325"/>
            <a:ext cx="5495925" cy="382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2406" y="8250702"/>
            <a:ext cx="5204833" cy="3589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8" name="Chart 37"/>
          <p:cNvGraphicFramePr/>
          <p:nvPr>
            <p:extLst>
              <p:ext uri="{D42A27DB-BD31-4B8C-83A1-F6EECF244321}">
                <p14:modId xmlns:p14="http://schemas.microsoft.com/office/powerpoint/2010/main" val="968705190"/>
              </p:ext>
            </p:extLst>
          </p:nvPr>
        </p:nvGraphicFramePr>
        <p:xfrm>
          <a:off x="17433925" y="8401050"/>
          <a:ext cx="4892675" cy="3048000"/>
        </p:xfrm>
        <a:graphic>
          <a:graphicData uri="http://schemas.openxmlformats.org/drawingml/2006/chart">
            <c:chart xmlns:c="http://schemas.openxmlformats.org/drawingml/2006/chart" xmlns:r="http://schemas.openxmlformats.org/officeDocument/2006/relationships" r:id="rId6"/>
          </a:graphicData>
        </a:graphic>
      </p:graphicFrame>
      <p:pic>
        <p:nvPicPr>
          <p:cNvPr id="2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8682" y="16812610"/>
            <a:ext cx="1271587" cy="2416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1" name="Rectangle 6"/>
          <p:cNvSpPr>
            <a:spLocks noChangeArrowheads="1"/>
          </p:cNvSpPr>
          <p:nvPr/>
        </p:nvSpPr>
        <p:spPr bwMode="auto">
          <a:xfrm>
            <a:off x="885584" y="80683"/>
            <a:ext cx="31194617" cy="2546501"/>
          </a:xfrm>
          <a:prstGeom prst="rect">
            <a:avLst/>
          </a:prstGeom>
          <a:noFill/>
          <a:ln w="9525">
            <a:noFill/>
            <a:miter lim="800000"/>
            <a:headEnd/>
            <a:tailEnd/>
          </a:ln>
        </p:spPr>
        <p:txBody>
          <a:bodyPr lIns="650156" tIns="325078" rIns="650156" bIns="325078" anchor="ctr"/>
          <a:lstStyle/>
          <a:p>
            <a:pPr algn="ctr" defTabSz="6438432"/>
            <a:r>
              <a:rPr lang="en-GB" sz="4400" b="1" dirty="0">
                <a:solidFill>
                  <a:srgbClr val="0070C0"/>
                </a:solidFill>
                <a:latin typeface="Calibri" panose="020F0502020204030204" pitchFamily="34" charset="0"/>
              </a:rPr>
              <a:t>A Novel Process Analytical Technology (TVIS) </a:t>
            </a:r>
            <a:r>
              <a:rPr lang="en-GB" sz="4400" b="1" dirty="0" smtClean="0">
                <a:solidFill>
                  <a:srgbClr val="0070C0"/>
                </a:solidFill>
                <a:latin typeface="Calibri" panose="020F0502020204030204" pitchFamily="34" charset="0"/>
              </a:rPr>
              <a:t> for </a:t>
            </a:r>
            <a:r>
              <a:rPr lang="en-GB" sz="4400" b="1" dirty="0">
                <a:solidFill>
                  <a:srgbClr val="0070C0"/>
                </a:solidFill>
                <a:latin typeface="Calibri" panose="020F0502020204030204" pitchFamily="34" charset="0"/>
              </a:rPr>
              <a:t>the Prediction of </a:t>
            </a:r>
            <a:r>
              <a:rPr lang="en-GB" sz="4400" b="1" dirty="0" smtClean="0">
                <a:solidFill>
                  <a:srgbClr val="0070C0"/>
                </a:solidFill>
                <a:latin typeface="Calibri" panose="020F0502020204030204" pitchFamily="34" charset="0"/>
              </a:rPr>
              <a:t>Micro-Collapse </a:t>
            </a:r>
          </a:p>
          <a:p>
            <a:pPr algn="ctr" defTabSz="6438432"/>
            <a:r>
              <a:rPr lang="en-GB" sz="4400" b="1" dirty="0">
                <a:solidFill>
                  <a:srgbClr val="0070C0"/>
                </a:solidFill>
                <a:latin typeface="Calibri" panose="020F0502020204030204" pitchFamily="34" charset="0"/>
              </a:rPr>
              <a:t>d</a:t>
            </a:r>
            <a:r>
              <a:rPr lang="en-GB" sz="4400" b="1" dirty="0" smtClean="0">
                <a:solidFill>
                  <a:srgbClr val="0070C0"/>
                </a:solidFill>
                <a:latin typeface="Calibri" panose="020F0502020204030204" pitchFamily="34" charset="0"/>
              </a:rPr>
              <a:t>uring </a:t>
            </a:r>
            <a:r>
              <a:rPr lang="en-GB" sz="4400" b="1" dirty="0">
                <a:solidFill>
                  <a:srgbClr val="0070C0"/>
                </a:solidFill>
                <a:latin typeface="Calibri" panose="020F0502020204030204" pitchFamily="34" charset="0"/>
              </a:rPr>
              <a:t>a Freeze-Drying Process</a:t>
            </a:r>
            <a:r>
              <a:rPr lang="en-GB" sz="5000" b="1" dirty="0">
                <a:solidFill>
                  <a:srgbClr val="0070C0"/>
                </a:solidFill>
                <a:latin typeface="Calibri" panose="020F0502020204030204" pitchFamily="34" charset="0"/>
              </a:rPr>
              <a:t/>
            </a:r>
            <a:br>
              <a:rPr lang="en-GB" sz="5000" b="1" dirty="0">
                <a:solidFill>
                  <a:srgbClr val="0070C0"/>
                </a:solidFill>
                <a:latin typeface="Calibri" panose="020F0502020204030204" pitchFamily="34" charset="0"/>
              </a:rPr>
            </a:br>
            <a:r>
              <a:rPr lang="en-GB" sz="4000" dirty="0" smtClean="0">
                <a:latin typeface="Calibri" panose="020F0502020204030204" pitchFamily="34" charset="0"/>
              </a:rPr>
              <a:t>Yowwares Jeeraruangrattana, Bhaskar Pandya, Harriet </a:t>
            </a:r>
            <a:r>
              <a:rPr lang="en-GB" sz="4000" dirty="0">
                <a:latin typeface="Calibri" panose="020F0502020204030204" pitchFamily="34" charset="0"/>
              </a:rPr>
              <a:t>Vhokiwa, Shrinath </a:t>
            </a:r>
            <a:r>
              <a:rPr lang="en-GB" sz="4000" dirty="0" smtClean="0">
                <a:latin typeface="Calibri" panose="020F0502020204030204" pitchFamily="34" charset="0"/>
              </a:rPr>
              <a:t>Shah, Geoff Smith</a:t>
            </a:r>
            <a:endParaRPr lang="en-GB" sz="4100" dirty="0">
              <a:latin typeface="Calibri" panose="020F0502020204030204" pitchFamily="34" charset="0"/>
            </a:endParaRPr>
          </a:p>
          <a:p>
            <a:pPr algn="ctr" defTabSz="6438432"/>
            <a:r>
              <a:rPr lang="en-GB" sz="3200" i="1" dirty="0" smtClean="0">
                <a:solidFill>
                  <a:srgbClr val="0070C0"/>
                </a:solidFill>
                <a:latin typeface="Calibri" panose="020F0502020204030204" pitchFamily="34" charset="0"/>
              </a:rPr>
              <a:t>Pharmaceutical Technologies, School </a:t>
            </a:r>
            <a:r>
              <a:rPr lang="en-GB" sz="3200" i="1" dirty="0">
                <a:solidFill>
                  <a:srgbClr val="0070C0"/>
                </a:solidFill>
                <a:latin typeface="Calibri" panose="020F0502020204030204" pitchFamily="34" charset="0"/>
              </a:rPr>
              <a:t>of Pharmacy, De Montfort University, Leicester LE1 9BH</a:t>
            </a:r>
          </a:p>
        </p:txBody>
      </p:sp>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81292" y="658321"/>
            <a:ext cx="376237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p:nvCxnSpPr>
        <p:spPr bwMode="auto">
          <a:xfrm flipV="1">
            <a:off x="-189186" y="2680138"/>
            <a:ext cx="32400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pic>
        <p:nvPicPr>
          <p:cNvPr id="3" name="Picture 2"/>
          <p:cNvPicPr>
            <a:picLocks noChangeAspect="1"/>
          </p:cNvPicPr>
          <p:nvPr/>
        </p:nvPicPr>
        <p:blipFill>
          <a:blip r:embed="rId9"/>
          <a:stretch>
            <a:fillRect/>
          </a:stretch>
        </p:blipFill>
        <p:spPr>
          <a:xfrm>
            <a:off x="442449" y="8548091"/>
            <a:ext cx="6924789" cy="46728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harmTech_2008_D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PharmTech_2008_DA</Template>
  <TotalTime>5733</TotalTime>
  <Words>611</Words>
  <Application>Microsoft Office PowerPoint</Application>
  <PresentationFormat>Custom</PresentationFormat>
  <Paragraphs>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PharmTech_2008_DA</vt:lpstr>
      <vt:lpstr>PowerPoint Presentation</vt:lpstr>
    </vt:vector>
  </TitlesOfParts>
  <Company>DeMontfort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Technologies</dc:title>
  <dc:creator>gsmith</dc:creator>
  <cp:lastModifiedBy>Geoff Smith</cp:lastModifiedBy>
  <cp:revision>226</cp:revision>
  <dcterms:created xsi:type="dcterms:W3CDTF">2008-09-12T14:09:54Z</dcterms:created>
  <dcterms:modified xsi:type="dcterms:W3CDTF">2017-03-27T13:34:55Z</dcterms:modified>
</cp:coreProperties>
</file>