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84" r:id="rId2"/>
    <p:sldId id="294" r:id="rId3"/>
    <p:sldId id="287" r:id="rId4"/>
    <p:sldId id="288" r:id="rId5"/>
    <p:sldId id="285" r:id="rId6"/>
    <p:sldId id="289" r:id="rId7"/>
    <p:sldId id="292" r:id="rId8"/>
    <p:sldId id="293" r:id="rId9"/>
    <p:sldId id="295" r:id="rId10"/>
    <p:sldId id="290" r:id="rId11"/>
    <p:sldId id="286" r:id="rId12"/>
  </p:sldIdLst>
  <p:sldSz cx="9907588" cy="6858000"/>
  <p:notesSz cx="9928225" cy="6796088"/>
  <p:custDataLst>
    <p:tags r:id="rId14"/>
  </p:custDataLst>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34"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34"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34"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34"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34" charset="-128"/>
        <a:cs typeface="+mn-cs"/>
      </a:defRPr>
    </a:lvl5pPr>
    <a:lvl6pPr marL="2286000" algn="l" defTabSz="914400" rtl="0" eaLnBrk="1" latinLnBrk="0" hangingPunct="1">
      <a:defRPr kern="1200">
        <a:solidFill>
          <a:schemeClr val="bg1"/>
        </a:solidFill>
        <a:latin typeface="Arial" charset="0"/>
        <a:ea typeface="ＭＳ Ｐゴシック" pitchFamily="34" charset="-128"/>
        <a:cs typeface="+mn-cs"/>
      </a:defRPr>
    </a:lvl6pPr>
    <a:lvl7pPr marL="2743200" algn="l" defTabSz="914400" rtl="0" eaLnBrk="1" latinLnBrk="0" hangingPunct="1">
      <a:defRPr kern="1200">
        <a:solidFill>
          <a:schemeClr val="bg1"/>
        </a:solidFill>
        <a:latin typeface="Arial" charset="0"/>
        <a:ea typeface="ＭＳ Ｐゴシック" pitchFamily="34" charset="-128"/>
        <a:cs typeface="+mn-cs"/>
      </a:defRPr>
    </a:lvl7pPr>
    <a:lvl8pPr marL="3200400" algn="l" defTabSz="914400" rtl="0" eaLnBrk="1" latinLnBrk="0" hangingPunct="1">
      <a:defRPr kern="1200">
        <a:solidFill>
          <a:schemeClr val="bg1"/>
        </a:solidFill>
        <a:latin typeface="Arial" charset="0"/>
        <a:ea typeface="ＭＳ Ｐゴシック" pitchFamily="34" charset="-128"/>
        <a:cs typeface="+mn-cs"/>
      </a:defRPr>
    </a:lvl8pPr>
    <a:lvl9pPr marL="3657600" algn="l" defTabSz="914400" rtl="0" eaLnBrk="1" latinLnBrk="0" hangingPunct="1">
      <a:defRPr kern="1200">
        <a:solidFill>
          <a:schemeClr val="bg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72" autoAdjust="0"/>
    <p:restoredTop sz="90400" autoAdjust="0"/>
  </p:normalViewPr>
  <p:slideViewPr>
    <p:cSldViewPr>
      <p:cViewPr varScale="1">
        <p:scale>
          <a:sx n="66" d="100"/>
          <a:sy n="66" d="100"/>
        </p:scale>
        <p:origin x="-131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AutoShape 1"/>
          <p:cNvSpPr>
            <a:spLocks noChangeArrowheads="1"/>
          </p:cNvSpPr>
          <p:nvPr/>
        </p:nvSpPr>
        <p:spPr bwMode="auto">
          <a:xfrm>
            <a:off x="0" y="0"/>
            <a:ext cx="9928225" cy="6796088"/>
          </a:xfrm>
          <a:prstGeom prst="roundRect">
            <a:avLst>
              <a:gd name="adj" fmla="val 23"/>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tLang="en-US"/>
          </a:p>
        </p:txBody>
      </p:sp>
      <p:sp>
        <p:nvSpPr>
          <p:cNvPr id="51203" name="Text Box 2"/>
          <p:cNvSpPr txBox="1">
            <a:spLocks noChangeArrowheads="1"/>
          </p:cNvSpPr>
          <p:nvPr/>
        </p:nvSpPr>
        <p:spPr bwMode="auto">
          <a:xfrm>
            <a:off x="0" y="0"/>
            <a:ext cx="430212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tLang="en-US"/>
          </a:p>
        </p:txBody>
      </p:sp>
      <p:sp>
        <p:nvSpPr>
          <p:cNvPr id="51204" name="Text Box 3"/>
          <p:cNvSpPr txBox="1">
            <a:spLocks noChangeArrowheads="1"/>
          </p:cNvSpPr>
          <p:nvPr/>
        </p:nvSpPr>
        <p:spPr bwMode="auto">
          <a:xfrm>
            <a:off x="5626100" y="0"/>
            <a:ext cx="430212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tLang="en-US"/>
          </a:p>
        </p:txBody>
      </p:sp>
      <p:sp>
        <p:nvSpPr>
          <p:cNvPr id="51205" name="Rectangle 4"/>
          <p:cNvSpPr>
            <a:spLocks noGrp="1" noRot="1" noChangeAspect="1" noChangeArrowheads="1"/>
          </p:cNvSpPr>
          <p:nvPr>
            <p:ph type="sldImg"/>
          </p:nvPr>
        </p:nvSpPr>
        <p:spPr bwMode="auto">
          <a:xfrm>
            <a:off x="3122613" y="509588"/>
            <a:ext cx="3679825" cy="2547937"/>
          </a:xfrm>
          <a:prstGeom prst="rect">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p:nvPr>
        </p:nvSpPr>
        <p:spPr bwMode="auto">
          <a:xfrm>
            <a:off x="1323975" y="3228975"/>
            <a:ext cx="7278688" cy="30575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51207" name="Text Box 6"/>
          <p:cNvSpPr txBox="1">
            <a:spLocks noChangeArrowheads="1"/>
          </p:cNvSpPr>
          <p:nvPr/>
        </p:nvSpPr>
        <p:spPr bwMode="auto">
          <a:xfrm>
            <a:off x="0" y="6457950"/>
            <a:ext cx="430212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tLang="en-US"/>
          </a:p>
        </p:txBody>
      </p:sp>
      <p:sp>
        <p:nvSpPr>
          <p:cNvPr id="2055" name="Rectangle 7"/>
          <p:cNvSpPr>
            <a:spLocks noGrp="1" noChangeArrowheads="1"/>
          </p:cNvSpPr>
          <p:nvPr>
            <p:ph type="sldNum"/>
          </p:nvPr>
        </p:nvSpPr>
        <p:spPr bwMode="auto">
          <a:xfrm>
            <a:off x="5626100" y="6457950"/>
            <a:ext cx="4300538" cy="3381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ＭＳ Ｐゴシック" charset="0"/>
                <a:cs typeface="ＭＳ Ｐゴシック" charset="0"/>
              </a:defRPr>
            </a:lvl1pPr>
          </a:lstStyle>
          <a:p>
            <a:pPr>
              <a:defRPr/>
            </a:pPr>
            <a:fld id="{DD46A281-6EE9-4081-A24F-54DA2F7D8B56}" type="slidenum">
              <a:rPr lang="en-US"/>
              <a:pPr>
                <a:defRPr/>
              </a:pPr>
              <a:t>‹#›</a:t>
            </a:fld>
            <a:endParaRPr lang="en-US"/>
          </a:p>
        </p:txBody>
      </p:sp>
    </p:spTree>
    <p:extLst>
      <p:ext uri="{BB962C8B-B14F-4D97-AF65-F5344CB8AC3E}">
        <p14:creationId xmlns="" xmlns:p14="http://schemas.microsoft.com/office/powerpoint/2010/main" val="306622567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idx="10"/>
          </p:nvPr>
        </p:nvSpPr>
        <p:spPr/>
        <p:txBody>
          <a:bodyPr/>
          <a:lstStyle/>
          <a:p>
            <a:pPr>
              <a:defRPr/>
            </a:pPr>
            <a:fld id="{DD46A281-6EE9-4081-A24F-54DA2F7D8B56}"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1688"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44473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07060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3438" cy="54848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4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66686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3274" y="332656"/>
            <a:ext cx="9289032" cy="1141413"/>
          </a:xfrm>
        </p:spPr>
        <p:txBody>
          <a:bodyPr/>
          <a:lstStyle/>
          <a:p>
            <a:r>
              <a:rPr lang="en-US" smtClean="0"/>
              <a:t>Click to edit Master title style</a:t>
            </a:r>
            <a:endParaRPr lang="en-GB"/>
          </a:p>
        </p:txBody>
      </p:sp>
      <p:sp>
        <p:nvSpPr>
          <p:cNvPr id="3" name="Content Placeholder 2"/>
          <p:cNvSpPr>
            <a:spLocks noGrp="1"/>
          </p:cNvSpPr>
          <p:nvPr>
            <p:ph idx="1"/>
          </p:nvPr>
        </p:nvSpPr>
        <p:spPr>
          <a:xfrm>
            <a:off x="273274" y="1772816"/>
            <a:ext cx="9289032" cy="4321597"/>
          </a:xfrm>
        </p:spPr>
        <p:txBody>
          <a:bodyPr/>
          <a:lstStyle>
            <a:lvl1pPr>
              <a:defRPr sz="28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 xmlns:p14="http://schemas.microsoft.com/office/powerpoint/2010/main" val="62743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1687"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75216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226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7613" y="1981200"/>
            <a:ext cx="413385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68839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6988"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27078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51618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7616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27940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5187"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59250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0" y="0"/>
            <a:ext cx="9906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742950" y="609600"/>
            <a:ext cx="8418513" cy="1141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742950" y="1981200"/>
            <a:ext cx="8418513" cy="4113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24" y="1000108"/>
            <a:ext cx="9289032" cy="2928958"/>
          </a:xfrm>
        </p:spPr>
        <p:txBody>
          <a:bodyPr/>
          <a:lstStyle/>
          <a:p>
            <a:r>
              <a:rPr lang="en-GB" b="1" dirty="0" smtClean="0"/>
              <a:t>Neoliberalism and evolvement of UK’s policies and impact on migrant children’s schooling</a:t>
            </a:r>
            <a:endParaRPr lang="en-GB" sz="3600" dirty="0"/>
          </a:p>
        </p:txBody>
      </p:sp>
      <p:sp>
        <p:nvSpPr>
          <p:cNvPr id="5" name="TextBox 4"/>
          <p:cNvSpPr txBox="1"/>
          <p:nvPr/>
        </p:nvSpPr>
        <p:spPr>
          <a:xfrm>
            <a:off x="4192548" y="5286388"/>
            <a:ext cx="5715040" cy="923330"/>
          </a:xfrm>
          <a:prstGeom prst="rect">
            <a:avLst/>
          </a:prstGeom>
          <a:noFill/>
        </p:spPr>
        <p:txBody>
          <a:bodyPr wrap="square" rtlCol="0">
            <a:spAutoFit/>
          </a:bodyPr>
          <a:lstStyle/>
          <a:p>
            <a:pPr algn="r"/>
            <a:r>
              <a:rPr lang="en-GB" dirty="0" smtClean="0">
                <a:solidFill>
                  <a:schemeClr val="tx1"/>
                </a:solidFill>
              </a:rPr>
              <a:t>Dr Indrani Lahiri FHEA</a:t>
            </a:r>
          </a:p>
          <a:p>
            <a:pPr algn="r"/>
            <a:r>
              <a:rPr lang="en-GB" dirty="0" smtClean="0">
                <a:solidFill>
                  <a:schemeClr val="tx1"/>
                </a:solidFill>
              </a:rPr>
              <a:t>Lecturer in Media and Communications, LMS</a:t>
            </a:r>
          </a:p>
          <a:p>
            <a:pPr algn="r"/>
            <a:r>
              <a:rPr lang="en-GB" dirty="0" smtClean="0">
                <a:solidFill>
                  <a:schemeClr val="tx1"/>
                </a:solidFill>
              </a:rPr>
              <a:t>Employability Lead, </a:t>
            </a:r>
            <a:r>
              <a:rPr lang="en-GB" dirty="0" err="1" smtClean="0">
                <a:solidFill>
                  <a:schemeClr val="tx1"/>
                </a:solidFill>
              </a:rPr>
              <a:t>FoT</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Proposals</a:t>
            </a:r>
            <a:endParaRPr lang="en-GB" dirty="0"/>
          </a:p>
        </p:txBody>
      </p:sp>
      <p:sp>
        <p:nvSpPr>
          <p:cNvPr id="3" name="Content Placeholder 2"/>
          <p:cNvSpPr>
            <a:spLocks noGrp="1"/>
          </p:cNvSpPr>
          <p:nvPr>
            <p:ph idx="1"/>
          </p:nvPr>
        </p:nvSpPr>
        <p:spPr>
          <a:xfrm>
            <a:off x="310324" y="1357298"/>
            <a:ext cx="9289032" cy="4786346"/>
          </a:xfrm>
        </p:spPr>
        <p:txBody>
          <a:bodyPr/>
          <a:lstStyle/>
          <a:p>
            <a:r>
              <a:rPr lang="en-GB" dirty="0" smtClean="0"/>
              <a:t>Foster ‘value education culture within families’</a:t>
            </a:r>
          </a:p>
          <a:p>
            <a:r>
              <a:rPr lang="en-GB" dirty="0" smtClean="0"/>
              <a:t>‘Improving </a:t>
            </a:r>
            <a:r>
              <a:rPr lang="en-GB" dirty="0" smtClean="0"/>
              <a:t>the educational outcomes of disadvantaged children who are not from immigrant </a:t>
            </a:r>
            <a:r>
              <a:rPr lang="en-GB" dirty="0" smtClean="0"/>
              <a:t>backgrounds.’</a:t>
            </a:r>
          </a:p>
          <a:p>
            <a:r>
              <a:rPr lang="en-GB" dirty="0" smtClean="0"/>
              <a:t>‘Language is not a barrier in teaching and learning’</a:t>
            </a:r>
          </a:p>
          <a:p>
            <a:r>
              <a:rPr lang="en-GB" dirty="0" smtClean="0"/>
              <a:t>‘Subject knowledge, internationalisation of curriculum and right pedagogic practice’</a:t>
            </a:r>
          </a:p>
          <a:p>
            <a:r>
              <a:rPr lang="en-GB" dirty="0" smtClean="0"/>
              <a:t>‘Assimilation, integration and inclusive education’</a:t>
            </a:r>
          </a:p>
          <a:p>
            <a:r>
              <a:rPr lang="en-GB" dirty="0" smtClean="0"/>
              <a:t>‘Do </a:t>
            </a:r>
            <a:r>
              <a:rPr lang="en-GB" dirty="0" smtClean="0"/>
              <a:t>all pupils benefit from diversity, or do diverse schools attract committed and competent teachers? </a:t>
            </a:r>
            <a:r>
              <a:rPr lang="en-GB" dirty="0" smtClean="0"/>
              <a:t>’</a:t>
            </a:r>
          </a:p>
          <a:p>
            <a:endParaRPr lang="en-GB" dirty="0" smtClean="0"/>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24" y="214291"/>
            <a:ext cx="9289032" cy="714380"/>
          </a:xfrm>
        </p:spPr>
        <p:txBody>
          <a:bodyPr/>
          <a:lstStyle/>
          <a:p>
            <a:r>
              <a:rPr lang="en-GB" dirty="0" smtClean="0"/>
              <a:t>Bibliography (slides)</a:t>
            </a:r>
            <a:endParaRPr lang="en-GB" dirty="0"/>
          </a:p>
        </p:txBody>
      </p:sp>
      <p:sp>
        <p:nvSpPr>
          <p:cNvPr id="3" name="Content Placeholder 2"/>
          <p:cNvSpPr>
            <a:spLocks noGrp="1"/>
          </p:cNvSpPr>
          <p:nvPr>
            <p:ph idx="1"/>
          </p:nvPr>
        </p:nvSpPr>
        <p:spPr>
          <a:xfrm>
            <a:off x="453200" y="1142984"/>
            <a:ext cx="9289032" cy="5000660"/>
          </a:xfrm>
        </p:spPr>
        <p:txBody>
          <a:bodyPr/>
          <a:lstStyle/>
          <a:p>
            <a:r>
              <a:rPr lang="en-GB" sz="1200" dirty="0" smtClean="0"/>
              <a:t>Express.co.uk. (2015). </a:t>
            </a:r>
            <a:r>
              <a:rPr lang="en-GB" sz="1200" i="1" dirty="0" smtClean="0"/>
              <a:t>Mass migration is a threat to our children’s education</a:t>
            </a:r>
            <a:r>
              <a:rPr lang="en-GB" sz="1200" dirty="0" smtClean="0"/>
              <a:t>. [online] Available at: http://www.express.co.uk/comment/expresscomment/608118/Mass-migration-threat-our-children-education [Accessed 28 Jun. 2017</a:t>
            </a:r>
            <a:r>
              <a:rPr lang="en-GB" sz="1200" dirty="0" smtClean="0"/>
              <a:t>].</a:t>
            </a:r>
          </a:p>
          <a:p>
            <a:r>
              <a:rPr lang="en-GB" sz="1200" dirty="0" smtClean="0"/>
              <a:t>Green, L. (</a:t>
            </a:r>
            <a:r>
              <a:rPr lang="en-GB" sz="1200" dirty="0" smtClean="0"/>
              <a:t>2010).</a:t>
            </a:r>
            <a:r>
              <a:rPr lang="en-GB" sz="1200" dirty="0" smtClean="0"/>
              <a:t> </a:t>
            </a:r>
            <a:r>
              <a:rPr lang="en-GB" sz="1200" i="1" dirty="0" smtClean="0"/>
              <a:t>The Impact of Migration on Education</a:t>
            </a:r>
            <a:r>
              <a:rPr lang="en-GB" sz="1200" dirty="0" smtClean="0"/>
              <a:t>. [online] Migration Watch UK. Available at: https://www.migrationwatchuk.org/briefing-paper/204 [Accessed 28 Jun. 2017].</a:t>
            </a:r>
          </a:p>
          <a:p>
            <a:r>
              <a:rPr lang="en-GB" sz="1200" dirty="0" smtClean="0"/>
              <a:t>Hall</a:t>
            </a:r>
            <a:r>
              <a:rPr lang="en-GB" sz="1200" dirty="0" smtClean="0"/>
              <a:t>, M. (2016). </a:t>
            </a:r>
            <a:r>
              <a:rPr lang="en-GB" sz="1200" i="1" dirty="0" smtClean="0"/>
              <a:t>REVEALED: Shock £29bn migrants bill for Britain's crammed schools</a:t>
            </a:r>
            <a:r>
              <a:rPr lang="en-GB" sz="1200" dirty="0" smtClean="0"/>
              <a:t>. [online] Express.co.uk. Available at: http://www.express.co.uk/news/politics/681967/Schooling-children-EU-migrants-cost-taxpayers-29-billion-2030 [Accessed 28 Jun. 2017</a:t>
            </a:r>
            <a:r>
              <a:rPr lang="en-GB" sz="1200" dirty="0" smtClean="0"/>
              <a:t>].</a:t>
            </a:r>
          </a:p>
          <a:p>
            <a:r>
              <a:rPr lang="en-GB" sz="1200" dirty="0" smtClean="0"/>
              <a:t>Niesr.ac.uk. (</a:t>
            </a:r>
            <a:r>
              <a:rPr lang="en-GB" sz="1200" dirty="0" smtClean="0"/>
              <a:t>2012).</a:t>
            </a:r>
            <a:r>
              <a:rPr lang="en-GB" sz="1200" dirty="0" smtClean="0"/>
              <a:t> </a:t>
            </a:r>
            <a:r>
              <a:rPr lang="en-GB" sz="1200" i="1" dirty="0" smtClean="0"/>
              <a:t>Immigration: what's it doing to our schools? | National Institute of Economic and Social Research</a:t>
            </a:r>
            <a:r>
              <a:rPr lang="en-GB" sz="1200" dirty="0" smtClean="0"/>
              <a:t>. [online] Available at: https://www.niesr.ac.uk/blog/immigration-whats-it-doing-our-schools [Accessed 28 Jun. 2017</a:t>
            </a:r>
            <a:r>
              <a:rPr lang="en-GB" sz="1200" dirty="0" smtClean="0"/>
              <a:t>].</a:t>
            </a:r>
            <a:endParaRPr lang="en-GB" sz="1200" b="1" dirty="0" smtClean="0"/>
          </a:p>
          <a:p>
            <a:r>
              <a:rPr lang="en-GB" sz="1200" dirty="0" err="1" smtClean="0"/>
              <a:t>Pells</a:t>
            </a:r>
            <a:r>
              <a:rPr lang="en-GB" sz="1200" dirty="0" smtClean="0"/>
              <a:t>, R. (</a:t>
            </a:r>
            <a:r>
              <a:rPr lang="en-GB" sz="1200" dirty="0" smtClean="0"/>
              <a:t>2016a).</a:t>
            </a:r>
            <a:r>
              <a:rPr lang="en-GB" sz="1200" dirty="0" smtClean="0"/>
              <a:t> </a:t>
            </a:r>
            <a:r>
              <a:rPr lang="en-GB" sz="1200" i="1" dirty="0" smtClean="0"/>
              <a:t>UK schools with large numbers of EU migrant pupils 'perform better'</a:t>
            </a:r>
            <a:r>
              <a:rPr lang="en-GB" sz="1200" dirty="0" smtClean="0"/>
              <a:t>. [online] The Independent. Available at: http://www.independent.co.uk/news/education/education-news/uk-schools-with-large-numbers-of-eu-migrant-pupils-perform-better-a7060106.html [Accessed 28 Jun. 2017</a:t>
            </a:r>
            <a:r>
              <a:rPr lang="en-GB" sz="1200" dirty="0" smtClean="0"/>
              <a:t>].</a:t>
            </a:r>
          </a:p>
          <a:p>
            <a:r>
              <a:rPr lang="en-GB" sz="1200" dirty="0" err="1" smtClean="0"/>
              <a:t>Pells</a:t>
            </a:r>
            <a:r>
              <a:rPr lang="en-GB" sz="1200" dirty="0" smtClean="0"/>
              <a:t>, R. (</a:t>
            </a:r>
            <a:r>
              <a:rPr lang="en-GB" sz="1200" dirty="0" smtClean="0"/>
              <a:t>2016b).</a:t>
            </a:r>
            <a:r>
              <a:rPr lang="en-GB" sz="1200" dirty="0" smtClean="0"/>
              <a:t> </a:t>
            </a:r>
            <a:r>
              <a:rPr lang="en-GB" sz="1200" i="1" dirty="0" smtClean="0"/>
              <a:t>Parents prepared to spend hundreds of thousands of pounds to get their children into UK's most desirable schools</a:t>
            </a:r>
            <a:r>
              <a:rPr lang="en-GB" sz="1200" dirty="0" smtClean="0"/>
              <a:t>. [online] The Independent. Available at: http://www.independent.co.uk/news/education/education-news/parents-prepared-to-spend-hundreds-of-thousands-of-pounds-to-get-their-children-into-uks-most-a7050771.html [Accessed 28 Jun. 2017</a:t>
            </a:r>
            <a:r>
              <a:rPr lang="en-GB" sz="1200" dirty="0" smtClean="0"/>
              <a:t>].</a:t>
            </a:r>
          </a:p>
          <a:p>
            <a:r>
              <a:rPr lang="en-GB" sz="1200" dirty="0" smtClean="0"/>
              <a:t>Schools Week. (2016). </a:t>
            </a:r>
            <a:r>
              <a:rPr lang="en-GB" sz="1200" i="1" dirty="0" smtClean="0"/>
              <a:t>Speed-read: What impact has EU immigration had on England's schools? #</a:t>
            </a:r>
            <a:r>
              <a:rPr lang="en-GB" sz="1200" i="1" dirty="0" err="1" smtClean="0"/>
              <a:t>brexit</a:t>
            </a:r>
            <a:r>
              <a:rPr lang="en-GB" sz="1200" dirty="0" smtClean="0"/>
              <a:t>. [online] Available at: http://schoolsweek.co.uk/speed-read-what-impact-has-eu-immigration-had-on-englands-schools/ [Accessed 28 Jun. 2017].</a:t>
            </a:r>
          </a:p>
          <a:p>
            <a:endParaRPr lang="en-GB" sz="1600" dirty="0" smtClean="0"/>
          </a:p>
          <a:p>
            <a:endParaRPr lang="en-GB" sz="1600" dirty="0" smtClean="0"/>
          </a:p>
          <a:p>
            <a:endParaRPr lang="en-GB" sz="1600" dirty="0" smtClean="0"/>
          </a:p>
          <a:p>
            <a:endParaRPr lang="en-GB" sz="1600"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24" y="142853"/>
            <a:ext cx="9289032" cy="714380"/>
          </a:xfrm>
        </p:spPr>
        <p:txBody>
          <a:bodyPr/>
          <a:lstStyle/>
          <a:p>
            <a:r>
              <a:rPr lang="en-GB" dirty="0" smtClean="0"/>
              <a:t>Shift from...</a:t>
            </a:r>
            <a:endParaRPr lang="en-GB" dirty="0"/>
          </a:p>
        </p:txBody>
      </p:sp>
      <p:sp>
        <p:nvSpPr>
          <p:cNvPr id="3" name="Content Placeholder 2"/>
          <p:cNvSpPr>
            <a:spLocks noGrp="1"/>
          </p:cNvSpPr>
          <p:nvPr>
            <p:ph idx="1"/>
          </p:nvPr>
        </p:nvSpPr>
        <p:spPr>
          <a:xfrm>
            <a:off x="238886" y="1000108"/>
            <a:ext cx="9289032" cy="5072098"/>
          </a:xfrm>
        </p:spPr>
        <p:txBody>
          <a:bodyPr/>
          <a:lstStyle/>
          <a:p>
            <a:r>
              <a:rPr lang="en-GB" dirty="0" smtClean="0"/>
              <a:t>Classical liberalism to neoliberalism</a:t>
            </a:r>
          </a:p>
          <a:p>
            <a:r>
              <a:rPr lang="en-GB" dirty="0" smtClean="0"/>
              <a:t>Working class to deprived and disadvantaged communities</a:t>
            </a:r>
          </a:p>
          <a:p>
            <a:r>
              <a:rPr lang="en-GB" dirty="0" smtClean="0"/>
              <a:t>Individual freedom to freedom crafted by political rationality</a:t>
            </a:r>
          </a:p>
          <a:p>
            <a:r>
              <a:rPr lang="en-GB" dirty="0" smtClean="0"/>
              <a:t>Modernity and excellence to comodified education</a:t>
            </a:r>
          </a:p>
          <a:p>
            <a:r>
              <a:rPr lang="en-GB" dirty="0" smtClean="0"/>
              <a:t>Budget to share market</a:t>
            </a:r>
          </a:p>
          <a:p>
            <a:r>
              <a:rPr lang="en-GB" dirty="0" smtClean="0"/>
              <a:t>Government to governance</a:t>
            </a:r>
          </a:p>
          <a:p>
            <a:r>
              <a:rPr lang="en-GB" dirty="0" smtClean="0"/>
              <a:t>Linear to more ‘complex adaptive systems’- ‘distributed intelligence’ (Girard and Stark, 2001)</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Migrant children schooling</a:t>
            </a:r>
            <a:endParaRPr lang="en-GB" dirty="0"/>
          </a:p>
        </p:txBody>
      </p:sp>
      <p:sp>
        <p:nvSpPr>
          <p:cNvPr id="3" name="Content Placeholder 2"/>
          <p:cNvSpPr>
            <a:spLocks noGrp="1"/>
          </p:cNvSpPr>
          <p:nvPr>
            <p:ph idx="1"/>
          </p:nvPr>
        </p:nvSpPr>
        <p:spPr/>
        <p:txBody>
          <a:bodyPr/>
          <a:lstStyle/>
          <a:p>
            <a:r>
              <a:rPr lang="en-GB" dirty="0" smtClean="0"/>
              <a:t>Overstretched classes (30+)</a:t>
            </a:r>
          </a:p>
          <a:p>
            <a:r>
              <a:rPr lang="en-GB" dirty="0" smtClean="0"/>
              <a:t>Teacher-student ratio</a:t>
            </a:r>
          </a:p>
          <a:p>
            <a:r>
              <a:rPr lang="en-GB" dirty="0" smtClean="0"/>
              <a:t>Infrastructure</a:t>
            </a:r>
          </a:p>
          <a:p>
            <a:r>
              <a:rPr lang="en-GB" dirty="0" smtClean="0"/>
              <a:t>Language</a:t>
            </a:r>
          </a:p>
          <a:p>
            <a:r>
              <a:rPr lang="en-GB" dirty="0" smtClean="0"/>
              <a:t>Financial consequences</a:t>
            </a:r>
            <a:endParaRPr lang="en-GB" dirty="0" smtClean="0"/>
          </a:p>
          <a:p>
            <a:pPr algn="just"/>
            <a:r>
              <a:rPr lang="en-GB" sz="2400" dirty="0" smtClean="0"/>
              <a:t>“Properties located near ‘outstanding’ </a:t>
            </a:r>
            <a:r>
              <a:rPr lang="en-GB" sz="2400" dirty="0" err="1" smtClean="0"/>
              <a:t>Ofsted</a:t>
            </a:r>
            <a:r>
              <a:rPr lang="en-GB" sz="2400" dirty="0" smtClean="0"/>
              <a:t> rated schools are being sold for a fifth more than the local average, with parents in Brighton spending more than £150,000 extra on catchment area houses.” (</a:t>
            </a:r>
            <a:r>
              <a:rPr lang="en-GB" sz="2400" dirty="0" err="1" smtClean="0"/>
              <a:t>Pells</a:t>
            </a:r>
            <a:r>
              <a:rPr lang="en-GB" sz="2400" dirty="0" smtClean="0"/>
              <a:t>, 2016b)</a:t>
            </a:r>
            <a:endParaRPr lang="en-GB" dirty="0" smtClean="0"/>
          </a:p>
          <a:p>
            <a:endParaRPr lang="en-GB" dirty="0" smtClean="0"/>
          </a:p>
          <a:p>
            <a:endParaRPr lang="en-GB" dirty="0" smtClean="0"/>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Texts in the Public Sphere 15/16</a:t>
            </a:r>
            <a:endParaRPr lang="en-GB" dirty="0"/>
          </a:p>
        </p:txBody>
      </p:sp>
      <p:sp>
        <p:nvSpPr>
          <p:cNvPr id="3" name="Content Placeholder 2"/>
          <p:cNvSpPr>
            <a:spLocks noGrp="1"/>
          </p:cNvSpPr>
          <p:nvPr>
            <p:ph idx="1"/>
          </p:nvPr>
        </p:nvSpPr>
        <p:spPr/>
        <p:txBody>
          <a:bodyPr/>
          <a:lstStyle/>
          <a:p>
            <a:r>
              <a:rPr lang="en-GB" sz="2400" dirty="0" smtClean="0"/>
              <a:t>“Mass </a:t>
            </a:r>
            <a:r>
              <a:rPr lang="en-GB" sz="2400" dirty="0" smtClean="0"/>
              <a:t>migration is a threat to our children’s </a:t>
            </a:r>
            <a:r>
              <a:rPr lang="en-GB" sz="2400" dirty="0" smtClean="0"/>
              <a:t>education.” (Express, 2015)</a:t>
            </a:r>
          </a:p>
          <a:p>
            <a:r>
              <a:rPr lang="en-GB" sz="2400" dirty="0" smtClean="0"/>
              <a:t>“</a:t>
            </a:r>
            <a:r>
              <a:rPr lang="en-GB" sz="2400" dirty="0" smtClean="0"/>
              <a:t>NEARLY 38,000 migrant children started primary school in Britain this year and experts predict that 1,600 new schools could be needed within the next nine years to cope with the effects of unfettered immigration</a:t>
            </a:r>
            <a:r>
              <a:rPr lang="en-GB" sz="2400" dirty="0" smtClean="0"/>
              <a:t>.” (Express, 2015)</a:t>
            </a:r>
          </a:p>
          <a:p>
            <a:r>
              <a:rPr lang="en-GB" sz="2400" dirty="0" smtClean="0"/>
              <a:t>“</a:t>
            </a:r>
            <a:r>
              <a:rPr lang="en-GB" sz="2400" dirty="0" smtClean="0"/>
              <a:t>When one considers also that migrants tend to have more children than Britons it is clear that this situation is more likely to get worse than it is to get better</a:t>
            </a:r>
            <a:r>
              <a:rPr lang="en-GB" sz="2400" dirty="0" smtClean="0"/>
              <a:t>.” (Express, 2015)</a:t>
            </a:r>
            <a:endParaRPr lang="en-GB" sz="2400"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2016</a:t>
            </a:r>
            <a:endParaRPr lang="en-GB" dirty="0"/>
          </a:p>
        </p:txBody>
      </p:sp>
      <p:sp>
        <p:nvSpPr>
          <p:cNvPr id="3" name="Content Placeholder 2"/>
          <p:cNvSpPr>
            <a:spLocks noGrp="1"/>
          </p:cNvSpPr>
          <p:nvPr>
            <p:ph idx="1"/>
          </p:nvPr>
        </p:nvSpPr>
        <p:spPr/>
        <p:txBody>
          <a:bodyPr/>
          <a:lstStyle/>
          <a:p>
            <a:r>
              <a:rPr lang="en-GB" sz="2400" dirty="0" smtClean="0"/>
              <a:t>“REVEALED</a:t>
            </a:r>
            <a:r>
              <a:rPr lang="en-GB" sz="2400" dirty="0" smtClean="0"/>
              <a:t>: Shock £29bn migrants bill for Britain's crammed </a:t>
            </a:r>
            <a:r>
              <a:rPr lang="en-GB" sz="2400" dirty="0" smtClean="0"/>
              <a:t>schools” – Express (Hall, 2016)</a:t>
            </a:r>
          </a:p>
          <a:p>
            <a:r>
              <a:rPr lang="en-GB" sz="2400" dirty="0" smtClean="0"/>
              <a:t>“</a:t>
            </a:r>
            <a:r>
              <a:rPr lang="en-GB" sz="2400" dirty="0" smtClean="0"/>
              <a:t>Research from the Vote Leave pressure group forecast that an extra 261,000 youngsters will be crammed into Britain's classrooms by 2030 as a result of EU migration</a:t>
            </a:r>
            <a:r>
              <a:rPr lang="en-GB" sz="2400" dirty="0" smtClean="0"/>
              <a:t>.” </a:t>
            </a:r>
            <a:r>
              <a:rPr lang="en-GB" sz="2400" dirty="0" smtClean="0"/>
              <a:t>Express (Hall, 2016</a:t>
            </a:r>
            <a:r>
              <a:rPr lang="en-GB" sz="2400" dirty="0" smtClean="0"/>
              <a:t>)</a:t>
            </a:r>
          </a:p>
          <a:p>
            <a:r>
              <a:rPr lang="en-GB" sz="2400" dirty="0" smtClean="0"/>
              <a:t>“One </a:t>
            </a:r>
            <a:r>
              <a:rPr lang="en-GB" sz="2400" dirty="0" smtClean="0"/>
              <a:t>in five primary school children (19.4%) have a first language other than English. Around 100,800 infants were currently educated in classes above the legal limit of 30</a:t>
            </a:r>
            <a:r>
              <a:rPr lang="en-GB" sz="2400" dirty="0" smtClean="0"/>
              <a:t>.”</a:t>
            </a:r>
          </a:p>
          <a:p>
            <a:r>
              <a:rPr lang="en-GB" sz="2400" dirty="0" smtClean="0"/>
              <a:t>“</a:t>
            </a:r>
            <a:r>
              <a:rPr lang="en-GB" sz="2400" dirty="0" smtClean="0"/>
              <a:t> 11.6% of children were failing to get into their family's first-choice primary </a:t>
            </a:r>
            <a:r>
              <a:rPr lang="en-GB" sz="2400" dirty="0" smtClean="0"/>
              <a:t>school.”</a:t>
            </a:r>
            <a:endParaRPr lang="en-GB" sz="24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Positives</a:t>
            </a:r>
            <a:endParaRPr lang="en-GB" dirty="0"/>
          </a:p>
        </p:txBody>
      </p:sp>
      <p:sp>
        <p:nvSpPr>
          <p:cNvPr id="3" name="Content Placeholder 2"/>
          <p:cNvSpPr>
            <a:spLocks noGrp="1"/>
          </p:cNvSpPr>
          <p:nvPr>
            <p:ph idx="1"/>
          </p:nvPr>
        </p:nvSpPr>
        <p:spPr/>
        <p:txBody>
          <a:bodyPr/>
          <a:lstStyle/>
          <a:p>
            <a:r>
              <a:rPr lang="en-GB" dirty="0" smtClean="0"/>
              <a:t>“</a:t>
            </a:r>
            <a:r>
              <a:rPr lang="en-GB" dirty="0" smtClean="0"/>
              <a:t>UK schools with large numbers of EU migrant pupils 'perform </a:t>
            </a:r>
            <a:r>
              <a:rPr lang="en-GB" dirty="0" smtClean="0"/>
              <a:t>better’.” (</a:t>
            </a:r>
            <a:r>
              <a:rPr lang="en-GB" dirty="0" err="1" smtClean="0"/>
              <a:t>Pells</a:t>
            </a:r>
            <a:r>
              <a:rPr lang="en-GB" dirty="0" smtClean="0"/>
              <a:t>, 2016a)</a:t>
            </a:r>
          </a:p>
          <a:p>
            <a:r>
              <a:rPr lang="en-GB" dirty="0" smtClean="0"/>
              <a:t>“The </a:t>
            </a:r>
            <a:r>
              <a:rPr lang="en-GB" dirty="0" smtClean="0"/>
              <a:t>findings follow reports that white British pupils fall behind their ethnic minority classmates, fuelling concerns that parents do not provide enough support or place importance on academic success for their children</a:t>
            </a:r>
            <a:r>
              <a:rPr lang="en-GB" dirty="0" smtClean="0"/>
              <a:t>.” (</a:t>
            </a:r>
            <a:r>
              <a:rPr lang="en-GB" dirty="0" err="1" smtClean="0"/>
              <a:t>Pells</a:t>
            </a:r>
            <a:r>
              <a:rPr lang="en-GB" dirty="0" smtClean="0"/>
              <a:t>, 2016a)</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Common-sense narrative</a:t>
            </a:r>
            <a:endParaRPr lang="en-GB" dirty="0"/>
          </a:p>
        </p:txBody>
      </p:sp>
      <p:sp>
        <p:nvSpPr>
          <p:cNvPr id="3" name="Content Placeholder 2"/>
          <p:cNvSpPr>
            <a:spLocks noGrp="1"/>
          </p:cNvSpPr>
          <p:nvPr>
            <p:ph idx="1"/>
          </p:nvPr>
        </p:nvSpPr>
        <p:spPr/>
        <p:txBody>
          <a:bodyPr/>
          <a:lstStyle/>
          <a:p>
            <a:r>
              <a:rPr lang="en-GB" dirty="0" smtClean="0"/>
              <a:t> “The number of pupils with English as a second language makes life difficult for teachers, parents and pupils. Whether or not they can speak English, everyone suffers when it's more difficult for teachers in the classroom</a:t>
            </a:r>
            <a:r>
              <a:rPr lang="en-GB" dirty="0" smtClean="0"/>
              <a:t>.” (</a:t>
            </a:r>
            <a:r>
              <a:rPr lang="en-GB" dirty="0" smtClean="0"/>
              <a:t>Niesr.ac.uk. </a:t>
            </a:r>
            <a:r>
              <a:rPr lang="en-GB" dirty="0" smtClean="0"/>
              <a:t>,2012)</a:t>
            </a:r>
          </a:p>
          <a:p>
            <a:endParaRPr lang="en-GB" dirty="0" smtClean="0"/>
          </a:p>
          <a:p>
            <a:r>
              <a:rPr lang="en-GB" dirty="0" smtClean="0"/>
              <a:t>What </a:t>
            </a:r>
            <a:r>
              <a:rPr lang="en-GB" dirty="0" smtClean="0"/>
              <a:t>happens to common-sense narrative when it is culturally </a:t>
            </a:r>
            <a:r>
              <a:rPr lang="en-GB" dirty="0" smtClean="0"/>
              <a:t>challenged within classroom?</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about...</a:t>
            </a:r>
            <a:endParaRPr lang="en-GB" dirty="0"/>
          </a:p>
        </p:txBody>
      </p:sp>
      <p:sp>
        <p:nvSpPr>
          <p:cNvPr id="3" name="Content Placeholder 2"/>
          <p:cNvSpPr>
            <a:spLocks noGrp="1"/>
          </p:cNvSpPr>
          <p:nvPr>
            <p:ph idx="1"/>
          </p:nvPr>
        </p:nvSpPr>
        <p:spPr>
          <a:xfrm>
            <a:off x="273274" y="1285860"/>
            <a:ext cx="9289032" cy="4808553"/>
          </a:xfrm>
        </p:spPr>
        <p:txBody>
          <a:bodyPr/>
          <a:lstStyle/>
          <a:p>
            <a:pPr>
              <a:buFont typeface="Arial" pitchFamily="34" charset="0"/>
              <a:buChar char="•"/>
            </a:pPr>
            <a:r>
              <a:rPr lang="en-GB" dirty="0" smtClean="0"/>
              <a:t>Swamping </a:t>
            </a:r>
            <a:r>
              <a:rPr lang="en-GB" dirty="0" smtClean="0"/>
              <a:t>or super-diversity</a:t>
            </a:r>
            <a:r>
              <a:rPr lang="en-GB" dirty="0" smtClean="0"/>
              <a:t>?</a:t>
            </a:r>
          </a:p>
          <a:p>
            <a:pPr>
              <a:buFont typeface="Arial" pitchFamily="34" charset="0"/>
              <a:buChar char="•"/>
            </a:pPr>
            <a:r>
              <a:rPr lang="en-GB" dirty="0" smtClean="0"/>
              <a:t>Migrant children should be recognised as a specific group in schools rather than being subsumed under other labels?</a:t>
            </a:r>
          </a:p>
          <a:p>
            <a:pPr>
              <a:buFont typeface="Arial" pitchFamily="34" charset="0"/>
              <a:buChar char="•"/>
            </a:pPr>
            <a:r>
              <a:rPr lang="en-GB" dirty="0" smtClean="0"/>
              <a:t>Community </a:t>
            </a:r>
            <a:r>
              <a:rPr lang="en-GB" dirty="0" smtClean="0"/>
              <a:t>cohesion</a:t>
            </a:r>
          </a:p>
          <a:p>
            <a:pPr>
              <a:buFont typeface="Arial" pitchFamily="34" charset="0"/>
              <a:buChar char="•"/>
            </a:pPr>
            <a:r>
              <a:rPr lang="en-GB" dirty="0" smtClean="0"/>
              <a:t>Can you provide high-quality education </a:t>
            </a:r>
            <a:r>
              <a:rPr lang="en-GB" dirty="0" smtClean="0"/>
              <a:t>without guaranteeing </a:t>
            </a:r>
            <a:r>
              <a:rPr lang="en-GB" dirty="0" smtClean="0"/>
              <a:t>equal opportunities and non-discrimination</a:t>
            </a:r>
            <a:r>
              <a:rPr lang="en-GB" dirty="0" smtClean="0"/>
              <a:t>?</a:t>
            </a:r>
          </a:p>
          <a:p>
            <a:pPr>
              <a:buFont typeface="Arial" pitchFamily="34" charset="0"/>
              <a:buChar char="•"/>
            </a:pPr>
            <a:r>
              <a:rPr lang="en-GB" dirty="0" smtClean="0"/>
              <a:t>‘Freedom to teach’ but ‘what to teach’?</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HE</a:t>
            </a:r>
            <a:endParaRPr lang="en-GB" dirty="0"/>
          </a:p>
        </p:txBody>
      </p:sp>
      <p:sp>
        <p:nvSpPr>
          <p:cNvPr id="3" name="Content Placeholder 2"/>
          <p:cNvSpPr>
            <a:spLocks noGrp="1"/>
          </p:cNvSpPr>
          <p:nvPr>
            <p:ph idx="1"/>
          </p:nvPr>
        </p:nvSpPr>
        <p:spPr/>
        <p:txBody>
          <a:bodyPr/>
          <a:lstStyle/>
          <a:p>
            <a:r>
              <a:rPr lang="en-GB" dirty="0" smtClean="0"/>
              <a:t>Practical assessments</a:t>
            </a:r>
          </a:p>
          <a:p>
            <a:r>
              <a:rPr lang="en-GB" dirty="0" smtClean="0"/>
              <a:t>Constructively aligned outcome based teaching and learning</a:t>
            </a:r>
          </a:p>
          <a:p>
            <a:r>
              <a:rPr lang="en-GB" dirty="0" smtClean="0"/>
              <a:t>Declarative and functional knowledge balance</a:t>
            </a:r>
          </a:p>
          <a:p>
            <a:r>
              <a:rPr lang="en-GB" dirty="0" smtClean="0"/>
              <a:t>Cultural context and constructing meaning</a:t>
            </a:r>
          </a:p>
          <a:p>
            <a:endParaRPr lang="en-GB" dirty="0" smtClean="0"/>
          </a:p>
          <a:p>
            <a:r>
              <a:rPr lang="en-GB" dirty="0" smtClean="0"/>
              <a:t>Changing curriculum</a:t>
            </a:r>
            <a:endParaRPr lang="en-GB"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21652</TotalTime>
  <Words>512</Words>
  <Application>Microsoft Office PowerPoint</Application>
  <PresentationFormat>Custom</PresentationFormat>
  <Paragraphs>70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Neoliberalism and evolvement of UK’s policies and impact on migrant children’s schooling</vt:lpstr>
      <vt:lpstr>Shift from...</vt:lpstr>
      <vt:lpstr>Migrant children schooling</vt:lpstr>
      <vt:lpstr>Texts in the Public Sphere 15/16</vt:lpstr>
      <vt:lpstr>2016</vt:lpstr>
      <vt:lpstr>Positives</vt:lpstr>
      <vt:lpstr>Common-sense narrative</vt:lpstr>
      <vt:lpstr>Think about...</vt:lpstr>
      <vt:lpstr>Linking HE</vt:lpstr>
      <vt:lpstr>Proposals</vt:lpstr>
      <vt:lpstr>Bibliography (slides)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rhall00</dc:creator>
  <cp:lastModifiedBy>Indrani Lahiri</cp:lastModifiedBy>
  <cp:revision>831</cp:revision>
  <cp:lastPrinted>2002-08-22T12:59:47Z</cp:lastPrinted>
  <dcterms:created xsi:type="dcterms:W3CDTF">2007-12-12T09:03:28Z</dcterms:created>
  <dcterms:modified xsi:type="dcterms:W3CDTF">2017-06-28T14:48:06Z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agency_UoP_01</vt:lpwstr>
  </property>
</Properties>
</file>