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6" r:id="rId2"/>
  </p:sldMasterIdLst>
  <p:notesMasterIdLst>
    <p:notesMasterId r:id="rId4"/>
  </p:notesMasterIdLst>
  <p:sldIdLst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3932BE-2BED-42C6-92CB-6E4C9085C4DD}" v="31" dt="2022-07-21T14:27:37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9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D9DB3-7CE8-4197-B999-373A34084014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32F56-4820-42E0-8D69-AEEE9F24F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5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0019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356192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3561923" cy="4471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8820" y="923545"/>
            <a:ext cx="5460000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Real and Imaginary capacitance spectra</a:t>
            </a:r>
          </a:p>
        </p:txBody>
      </p:sp>
    </p:spTree>
    <p:extLst>
      <p:ext uri="{BB962C8B-B14F-4D97-AF65-F5344CB8AC3E}">
        <p14:creationId xmlns:p14="http://schemas.microsoft.com/office/powerpoint/2010/main" val="173208513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253409" y="5067302"/>
            <a:ext cx="9466854" cy="918645"/>
          </a:xfrm>
          <a:prstGeom prst="rect">
            <a:avLst/>
          </a:prstGeom>
        </p:spPr>
        <p:txBody>
          <a:bodyPr/>
          <a:lstStyle>
            <a:lvl1pPr marL="290636" indent="-278598">
              <a:buClrTx/>
              <a:buNone/>
              <a:defRPr sz="1950" b="0">
                <a:latin typeface="Calibri" panose="020F0502020204030204" pitchFamily="34" charset="0"/>
              </a:defRPr>
            </a:lvl1pPr>
            <a:lvl2pPr marL="586431" indent="-299235">
              <a:buClrTx/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466852" cy="673395"/>
          </a:xfrm>
          <a:prstGeom prst="rect">
            <a:avLst/>
          </a:prstGeom>
        </p:spPr>
        <p:txBody>
          <a:bodyPr anchor="ctr" anchorCtr="0"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8C69226-A60B-4543-95A2-DB6C53FE63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952" y="1014099"/>
            <a:ext cx="4681273" cy="3960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A99ACF29-3176-4E19-AAC1-EBA23C746E5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38990" y="1014099"/>
            <a:ext cx="4681273" cy="3960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85574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09" y="978196"/>
            <a:ext cx="2856615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3271286" y="978196"/>
            <a:ext cx="6404343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6869738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6"/>
            <a:ext cx="3789622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308002" y="978196"/>
            <a:ext cx="5358600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0951" y="215582"/>
            <a:ext cx="941565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1739152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5"/>
          <p:cNvSpPr>
            <a:spLocks noGrp="1"/>
          </p:cNvSpPr>
          <p:nvPr>
            <p:ph sz="quarter" idx="12"/>
          </p:nvPr>
        </p:nvSpPr>
        <p:spPr>
          <a:xfrm>
            <a:off x="584729" y="970296"/>
            <a:ext cx="4212000" cy="5050800"/>
          </a:xfrm>
          <a:prstGeom prst="rect">
            <a:avLst/>
          </a:prstGeom>
        </p:spPr>
        <p:txBody>
          <a:bodyPr/>
          <a:lstStyle>
            <a:lvl1pPr>
              <a:buClr>
                <a:srgbClr val="3E218F"/>
              </a:buClr>
              <a:defRPr/>
            </a:lvl1pPr>
            <a:lvl2pPr>
              <a:buClr>
                <a:srgbClr val="3E218F"/>
              </a:buClr>
              <a:defRPr/>
            </a:lvl2pPr>
            <a:lvl3pPr marL="1238212" indent="-247642">
              <a:buClr>
                <a:srgbClr val="3E218F"/>
              </a:buClr>
              <a:buFont typeface="Wingdings" panose="05000000000000000000" pitchFamily="2" charset="2"/>
              <a:buChar char="Ø"/>
              <a:defRPr/>
            </a:lvl3pPr>
            <a:lvl4pPr>
              <a:buClr>
                <a:srgbClr val="3E218F"/>
              </a:buClr>
              <a:defRPr/>
            </a:lvl4pPr>
            <a:lvl5pPr>
              <a:buClr>
                <a:srgbClr val="3E218F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5109000" y="970296"/>
            <a:ext cx="4212000" cy="5050800"/>
          </a:xfrm>
          <a:prstGeom prst="rect">
            <a:avLst/>
          </a:prstGeom>
        </p:spPr>
        <p:txBody>
          <a:bodyPr/>
          <a:lstStyle>
            <a:lvl1pPr>
              <a:buClr>
                <a:srgbClr val="3E218F"/>
              </a:buClr>
              <a:defRPr/>
            </a:lvl1pPr>
            <a:lvl2pPr>
              <a:buClr>
                <a:srgbClr val="3E218F"/>
              </a:buClr>
              <a:defRPr/>
            </a:lvl2pPr>
            <a:lvl3pPr marL="1238212" indent="-247642">
              <a:buClr>
                <a:srgbClr val="3E218F"/>
              </a:buClr>
              <a:buFont typeface="Wingdings" panose="05000000000000000000" pitchFamily="2" charset="2"/>
              <a:buChar char="Ø"/>
              <a:defRPr/>
            </a:lvl3pPr>
            <a:lvl4pPr>
              <a:buClr>
                <a:srgbClr val="3E218F"/>
              </a:buClr>
              <a:defRPr/>
            </a:lvl4pPr>
            <a:lvl5pPr>
              <a:buClr>
                <a:srgbClr val="3E218F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8435774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3410" y="978196"/>
            <a:ext cx="3789622" cy="50077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1" y="215582"/>
            <a:ext cx="9415921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1DBD23-7170-4740-AF0C-2F8783B4F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08002" y="999349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48F5CFC3-3F3D-45E8-99E8-07206F4BFC0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08002" y="3533208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09349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07" y="1036874"/>
            <a:ext cx="5011943" cy="4968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5494943" y="1035864"/>
            <a:ext cx="4134000" cy="2374605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5494943" y="3630270"/>
            <a:ext cx="4134000" cy="2374605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2296170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49" y="142508"/>
            <a:ext cx="7917000" cy="7371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28DF54-D096-4ABF-A415-9002881B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10" y="978197"/>
            <a:ext cx="4062776" cy="5566295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54DF9C8-6FEE-4A9D-9507-B7D7AF174B8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15245" y="978197"/>
            <a:ext cx="5251357" cy="2718592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799B534-4C8A-41FD-ADD5-08B5C00B3A6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415245" y="3820736"/>
            <a:ext cx="5251357" cy="2718592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059794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529137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318295FB-A960-4BD1-A98C-C799D8CD4D10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247650" y="977900"/>
            <a:ext cx="4680000" cy="2376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89A5A510-7066-414D-8AF6-0A5BCB8AD28B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005040" y="977900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3" name="Chart Placeholder 2">
            <a:extLst>
              <a:ext uri="{FF2B5EF4-FFF2-40B4-BE49-F238E27FC236}">
                <a16:creationId xmlns:a16="http://schemas.microsoft.com/office/drawing/2014/main" id="{A0FFA834-BC6A-4325-91CB-57A7DAD2D24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24765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4" name="Chart Placeholder 2">
            <a:extLst>
              <a:ext uri="{FF2B5EF4-FFF2-40B4-BE49-F238E27FC236}">
                <a16:creationId xmlns:a16="http://schemas.microsoft.com/office/drawing/2014/main" id="{B5AA06D0-9046-4365-8296-1507E4AEAD3B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500504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0095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529137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318295FB-A960-4BD1-A98C-C799D8CD4D10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247650" y="977900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89A5A510-7066-414D-8AF6-0A5BCB8AD28B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005040" y="977900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3" name="Chart Placeholder 2">
            <a:extLst>
              <a:ext uri="{FF2B5EF4-FFF2-40B4-BE49-F238E27FC236}">
                <a16:creationId xmlns:a16="http://schemas.microsoft.com/office/drawing/2014/main" id="{A0FFA834-BC6A-4325-91CB-57A7DAD2D24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24765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4" name="Chart Placeholder 2">
            <a:extLst>
              <a:ext uri="{FF2B5EF4-FFF2-40B4-BE49-F238E27FC236}">
                <a16:creationId xmlns:a16="http://schemas.microsoft.com/office/drawing/2014/main" id="{B5AA06D0-9046-4365-8296-1507E4AEAD3B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5005040" y="3503612"/>
            <a:ext cx="4679554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4140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0143" y="45125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Contents</a:t>
            </a:r>
            <a:endParaRPr lang="en-GB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853544-B222-40E4-BE73-63A92AF116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2640" y="1376313"/>
            <a:ext cx="7885244" cy="44125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Edit list of contents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6749863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75500" y="126000"/>
            <a:ext cx="5460000" cy="486000"/>
          </a:xfrm>
          <a:prstGeom prst="rect">
            <a:avLst/>
          </a:prstGeom>
        </p:spPr>
        <p:txBody>
          <a:bodyPr anchor="ctr" anchorCtr="0"/>
          <a:lstStyle>
            <a:lvl1pPr>
              <a:defRPr sz="2167" b="0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Description of solution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625397-98AC-4553-A82F-F72E115B971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5500" y="3330000"/>
            <a:ext cx="546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/>
            </a:lvl1pPr>
          </a:lstStyle>
          <a:p>
            <a:r>
              <a:rPr lang="en-GB" dirty="0"/>
              <a:t>Insert real spectra as a picture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FEA7F75-3382-4AFA-ABB1-78C58BAFCB6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5500" y="630000"/>
            <a:ext cx="546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/>
            </a:lvl1pPr>
          </a:lstStyle>
          <a:p>
            <a:r>
              <a:rPr lang="en-GB" dirty="0"/>
              <a:t>Insert imaginary spectra as a 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00CF3E9-ECFF-4BC9-82F6-43CEEFE0F1D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047017" y="125999"/>
            <a:ext cx="3608030" cy="15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7" baseline="0"/>
            </a:lvl1pPr>
          </a:lstStyle>
          <a:p>
            <a:r>
              <a:rPr lang="en-GB" dirty="0"/>
              <a:t>Insert F(PEAK) vs time profile as picture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CD9CDC08-83C3-4248-AE84-734F29F3AE9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047017" y="1655999"/>
            <a:ext cx="3608030" cy="1530000"/>
          </a:xfrm>
          <a:prstGeom prst="rect">
            <a:avLst/>
          </a:prstGeom>
        </p:spPr>
        <p:txBody>
          <a:bodyPr/>
          <a:lstStyle>
            <a:lvl1pPr marL="0" marR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517"/>
            </a:lvl1pPr>
          </a:lstStyle>
          <a:p>
            <a:pPr marL="0" marR="0" lvl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/>
            </a:pPr>
            <a:r>
              <a:rPr lang="en-GB" dirty="0"/>
              <a:t>Insert C(PEAK) vs time profile as picture</a:t>
            </a:r>
          </a:p>
          <a:p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3F183ED-4008-4038-B779-048E8459C2BB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047018" y="3231719"/>
            <a:ext cx="3608030" cy="1530000"/>
          </a:xfrm>
          <a:prstGeom prst="rect">
            <a:avLst/>
          </a:prstGeom>
        </p:spPr>
        <p:txBody>
          <a:bodyPr/>
          <a:lstStyle>
            <a:lvl1pPr marL="0" marR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517"/>
            </a:lvl1pPr>
          </a:lstStyle>
          <a:p>
            <a:pPr marL="0" marR="0" lvl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/>
            </a:pPr>
            <a:r>
              <a:rPr lang="en-GB" dirty="0"/>
              <a:t>Insert C’(10Hz) vs time profile as picture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F393A842-83BA-4A21-9869-FFD2D049056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47017" y="4761719"/>
            <a:ext cx="3608030" cy="1530000"/>
          </a:xfrm>
          <a:prstGeom prst="rect">
            <a:avLst/>
          </a:prstGeom>
        </p:spPr>
        <p:txBody>
          <a:bodyPr/>
          <a:lstStyle>
            <a:lvl1pPr marL="0" marR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 sz="1517"/>
            </a:lvl1pPr>
          </a:lstStyle>
          <a:p>
            <a:pPr marL="0" marR="0" lvl="0" indent="0" algn="l" defTabSz="99057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18F"/>
              </a:buClr>
              <a:buSzTx/>
              <a:buFontTx/>
              <a:buNone/>
              <a:tabLst/>
              <a:defRPr/>
            </a:pPr>
            <a:r>
              <a:rPr lang="en-GB" dirty="0"/>
              <a:t>Insert C’(200 kHz) vs time profile as picture</a:t>
            </a:r>
          </a:p>
        </p:txBody>
      </p:sp>
    </p:spTree>
    <p:extLst>
      <p:ext uri="{BB962C8B-B14F-4D97-AF65-F5344CB8AC3E}">
        <p14:creationId xmlns:p14="http://schemas.microsoft.com/office/powerpoint/2010/main" val="92071281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71564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49387" y="3473744"/>
            <a:ext cx="3761261" cy="2376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Edit text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252976" y="980264"/>
            <a:ext cx="3761261" cy="2376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Edit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769CA-D7F9-4514-B39D-BDE407C71E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8079" y="1006498"/>
            <a:ext cx="5362310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66347B63-9B57-4E03-AEE5-F454F6FF36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08078" y="3462288"/>
            <a:ext cx="5362310" cy="23764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80909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49" y="142508"/>
            <a:ext cx="7917000" cy="7371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3C78DCC3-D7EF-448D-8976-95AC9886E1D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573240" y="1214776"/>
            <a:ext cx="2340636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CA3F0DC2-3C82-4E02-81D6-1543D690111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11380" y="1214777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A1308E53-8AF4-4410-96AB-AB1D9C154B7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449521" y="1214777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AC1302E9-8850-4BF2-8424-501E44B4BB3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35100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352E44CE-1654-47B4-81BC-E7B26BD5B6C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573240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4E93BB17-DFEC-4349-A3F4-F371248772F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011380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014D4CC4-AFDB-4E90-975F-B26374673EB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449521" y="3474701"/>
            <a:ext cx="2340636" cy="216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16A1D-E353-4CDF-9BEB-7A19FD5A35E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35099" y="1214014"/>
            <a:ext cx="234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/>
              <a:t>Edit Master</a:t>
            </a:r>
            <a:endParaRPr lang="en-GB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DBBADBE-BC8E-4C0A-B514-FDD671E2BFD3}"/>
              </a:ext>
            </a:extLst>
          </p:cNvPr>
          <p:cNvSpPr>
            <a:spLocks noGrp="1"/>
          </p:cNvSpPr>
          <p:nvPr>
            <p:ph type="tbl" sz="quarter" idx="29"/>
          </p:nvPr>
        </p:nvSpPr>
        <p:spPr>
          <a:xfrm>
            <a:off x="6014877" y="281971"/>
            <a:ext cx="2674277" cy="43894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1305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4629"/>
            <a:ext cx="9906000" cy="1325563"/>
          </a:xfrm>
          <a:prstGeom prst="rect">
            <a:avLst/>
          </a:prstGeom>
        </p:spPr>
        <p:txBody>
          <a:bodyPr anchor="ctr"/>
          <a:lstStyle>
            <a:lvl1pPr algn="ctr">
              <a:defRPr sz="3033" b="1">
                <a:solidFill>
                  <a:srgbClr val="3E218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6554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08" y="90633"/>
            <a:ext cx="3990137" cy="673395"/>
          </a:xfrm>
        </p:spPr>
        <p:txBody>
          <a:bodyPr/>
          <a:lstStyle>
            <a:lvl1pPr>
              <a:defRPr sz="2167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07" y="847565"/>
            <a:ext cx="3977292" cy="256032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440379" y="90191"/>
            <a:ext cx="5250180" cy="192024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440379" y="2001314"/>
            <a:ext cx="5250180" cy="192024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440379" y="3951625"/>
            <a:ext cx="5250180" cy="210312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253406" y="3459046"/>
            <a:ext cx="3977292" cy="256032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1956174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06" y="142508"/>
            <a:ext cx="7917000" cy="73719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43" y="1058549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3314446" y="1058548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6580751" y="1058548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52602" y="3435169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3318905" y="3435168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/>
          </p:nvPr>
        </p:nvSpPr>
        <p:spPr>
          <a:xfrm>
            <a:off x="6585210" y="3435168"/>
            <a:ext cx="3276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8143" y="5803475"/>
            <a:ext cx="9808607" cy="918645"/>
          </a:xfrm>
        </p:spPr>
        <p:txBody>
          <a:bodyPr/>
          <a:lstStyle>
            <a:lvl1pPr marL="290636" indent="-278598">
              <a:buClrTx/>
              <a:buNone/>
              <a:defRPr sz="1950" b="0">
                <a:latin typeface="Calibri" panose="020F0502020204030204" pitchFamily="34" charset="0"/>
              </a:defRPr>
            </a:lvl1pPr>
            <a:lvl2pPr marL="586431" indent="-299235">
              <a:buClrTx/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2700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004594" y="114801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3"/>
          </p:nvPr>
        </p:nvSpPr>
        <p:spPr>
          <a:xfrm>
            <a:off x="247650" y="114801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5004594" y="360546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5"/>
          </p:nvPr>
        </p:nvSpPr>
        <p:spPr>
          <a:xfrm>
            <a:off x="247650" y="360546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9712460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1390" y="90633"/>
            <a:ext cx="3990137" cy="673395"/>
          </a:xfrm>
        </p:spPr>
        <p:txBody>
          <a:bodyPr/>
          <a:lstStyle>
            <a:lvl1pPr>
              <a:defRPr sz="2167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350827" y="4599297"/>
            <a:ext cx="3119363" cy="1632869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65984474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4"/>
          <p:cNvSpPr>
            <a:spLocks noGrp="1"/>
          </p:cNvSpPr>
          <p:nvPr>
            <p:ph sz="quarter" idx="11"/>
          </p:nvPr>
        </p:nvSpPr>
        <p:spPr>
          <a:xfrm>
            <a:off x="106018" y="1198766"/>
            <a:ext cx="2340000" cy="2160000"/>
          </a:xfrm>
        </p:spPr>
        <p:txBody>
          <a:bodyPr/>
          <a:lstStyle>
            <a:lvl1pPr marL="0" indent="0">
              <a:buNone/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2"/>
          </p:nvPr>
        </p:nvSpPr>
        <p:spPr>
          <a:xfrm>
            <a:off x="106018" y="3636998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546818" y="1207004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4"/>
          </p:nvPr>
        </p:nvSpPr>
        <p:spPr>
          <a:xfrm>
            <a:off x="2546818" y="3645236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5"/>
          </p:nvPr>
        </p:nvSpPr>
        <p:spPr>
          <a:xfrm>
            <a:off x="4974236" y="1214777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6"/>
          </p:nvPr>
        </p:nvSpPr>
        <p:spPr>
          <a:xfrm>
            <a:off x="4974236" y="3653009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7"/>
          </p:nvPr>
        </p:nvSpPr>
        <p:spPr>
          <a:xfrm>
            <a:off x="7415036" y="1210655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8"/>
          </p:nvPr>
        </p:nvSpPr>
        <p:spPr>
          <a:xfrm>
            <a:off x="7432885" y="3648887"/>
            <a:ext cx="2340000" cy="2160000"/>
          </a:xfrm>
        </p:spPr>
        <p:txBody>
          <a:bodyPr/>
          <a:lstStyle>
            <a:lvl1pPr>
              <a:defRPr sz="2167">
                <a:latin typeface="Calibri" panose="020F0502020204030204" pitchFamily="34" charset="0"/>
              </a:defRPr>
            </a:lvl1pPr>
            <a:lvl2pPr>
              <a:defRPr sz="2167">
                <a:latin typeface="Calibri" panose="020F0502020204030204" pitchFamily="34" charset="0"/>
              </a:defRPr>
            </a:lvl2pPr>
            <a:lvl3pPr>
              <a:defRPr sz="2167">
                <a:latin typeface="Calibri" panose="020F0502020204030204" pitchFamily="34" charset="0"/>
              </a:defRPr>
            </a:lvl3pPr>
            <a:lvl4pPr>
              <a:defRPr sz="2167">
                <a:latin typeface="Calibri" panose="020F0502020204030204" pitchFamily="34" charset="0"/>
              </a:defRPr>
            </a:lvl4pPr>
            <a:lvl5pPr>
              <a:defRPr sz="2167">
                <a:latin typeface="Calibri" panose="020F0502020204030204" pitchFamily="34" charset="0"/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34360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046E-D25F-4C0D-8964-FDAAB16C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57755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328159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5004594" y="114801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3"/>
          </p:nvPr>
        </p:nvSpPr>
        <p:spPr>
          <a:xfrm>
            <a:off x="247650" y="114801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5004594" y="360546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5"/>
          </p:nvPr>
        </p:nvSpPr>
        <p:spPr>
          <a:xfrm>
            <a:off x="247650" y="3605463"/>
            <a:ext cx="4680000" cy="2376000"/>
          </a:xfr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332124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09" y="155948"/>
            <a:ext cx="3801861" cy="673395"/>
          </a:xfrm>
          <a:prstGeom prst="rect">
            <a:avLst/>
          </a:prstGeom>
        </p:spPr>
        <p:txBody>
          <a:bodyPr/>
          <a:lstStyle>
            <a:lvl1pPr>
              <a:defRPr sz="2167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6"/>
            <a:ext cx="3789622" cy="4917781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Tx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256408" y="168569"/>
            <a:ext cx="5362500" cy="1800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256408" y="2145007"/>
            <a:ext cx="5362500" cy="1800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256408" y="4121444"/>
            <a:ext cx="5362500" cy="1800000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5261519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AB_col_white_backgroun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" y="509588"/>
            <a:ext cx="180234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506" y="2130426"/>
            <a:ext cx="8420100" cy="1470025"/>
          </a:xfrm>
        </p:spPr>
        <p:txBody>
          <a:bodyPr/>
          <a:lstStyle>
            <a:lvl1pPr>
              <a:defRPr sz="3467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06" y="3886200"/>
            <a:ext cx="6934200" cy="1752600"/>
          </a:xfrm>
        </p:spPr>
        <p:txBody>
          <a:bodyPr/>
          <a:lstStyle>
            <a:lvl1pPr marL="0" indent="0" algn="l">
              <a:buNone/>
              <a:defRPr sz="3033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66070-B60D-4398-8C79-079AD86E6E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084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1" y="215582"/>
            <a:ext cx="9415921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1DBD23-7170-4740-AF0C-2F8783B4F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08001" y="999349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48F5CFC3-3F3D-45E8-99E8-07206F4BFC0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08001" y="3533208"/>
            <a:ext cx="5358871" cy="245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9D912A1-9054-4AF2-B0E5-0BDE0A21488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51089" y="1000125"/>
            <a:ext cx="1833000" cy="2882558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B1A6FB94-63EA-4889-87B6-4AD6F20A28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084089" y="1000125"/>
            <a:ext cx="1833000" cy="288255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2A3848-C1B9-47C2-9676-F24BD35A56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1089" y="3924888"/>
            <a:ext cx="3669900" cy="21319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47385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336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4223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28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58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798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4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7"/>
            <a:ext cx="9422219" cy="5040219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67264256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1647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8862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719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3482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99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10" y="978196"/>
            <a:ext cx="4618961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5056669" y="978196"/>
            <a:ext cx="4618960" cy="4947683"/>
          </a:xfrm>
          <a:prstGeom prst="rect">
            <a:avLst/>
          </a:prstGeom>
        </p:spPr>
        <p:txBody>
          <a:bodyPr/>
          <a:lstStyle>
            <a:lvl1pPr marL="290636" indent="-278598">
              <a:buClr>
                <a:srgbClr val="3E218F"/>
              </a:buClr>
              <a:defRPr sz="2167" b="0">
                <a:latin typeface="Calibri" panose="020F0502020204030204" pitchFamily="34" charset="0"/>
              </a:defRPr>
            </a:lvl1pPr>
            <a:lvl2pPr marL="586431" indent="-299235">
              <a:buClr>
                <a:srgbClr val="3E218F"/>
              </a:buClr>
              <a:defRPr sz="1950" b="0">
                <a:latin typeface="Calibri" panose="020F0502020204030204" pitchFamily="34" charset="0"/>
              </a:defRPr>
            </a:lvl2pPr>
            <a:lvl3pPr marL="875348" indent="-287197">
              <a:buClr>
                <a:srgbClr val="3E218F"/>
              </a:buClr>
              <a:buFont typeface="Wingdings" panose="05000000000000000000" pitchFamily="2" charset="2"/>
              <a:buChar char="Ø"/>
              <a:defRPr b="0">
                <a:latin typeface="Calibri" panose="020F0502020204030204" pitchFamily="34" charset="0"/>
              </a:defRPr>
            </a:lvl3pPr>
            <a:lvl4pPr>
              <a:buClr>
                <a:srgbClr val="C00000"/>
              </a:buClr>
              <a:defRPr/>
            </a:lvl4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7917000" cy="673395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061139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4543552" cy="446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5268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1DBF6105-F2E9-4A71-9642-AF789C69446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65268" y="1462826"/>
            <a:ext cx="4543552" cy="4462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03140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5268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79E72-B5D4-4A8E-8BE3-BC8C8C21388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0815" y="1462088"/>
            <a:ext cx="4543690" cy="4471987"/>
          </a:xfrm>
          <a:prstGeom prst="rect">
            <a:avLst/>
          </a:prstGeo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522928F-9478-43F0-B8C7-CF6AD1551A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5268" y="1462088"/>
            <a:ext cx="4543690" cy="4471987"/>
          </a:xfrm>
          <a:prstGeom prst="rect">
            <a:avLst/>
          </a:prstGeo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0482822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4543552" cy="2531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5268" y="923545"/>
            <a:ext cx="454355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1DBF6105-F2E9-4A71-9642-AF789C69446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65268" y="1462826"/>
            <a:ext cx="4543552" cy="2531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689E2-751A-4E34-8242-D00873E7C7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0952" y="4096132"/>
            <a:ext cx="4543827" cy="1838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650508C-57C3-49C9-85AB-09BABCA8E0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4993" y="4076114"/>
            <a:ext cx="4543827" cy="1838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648519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-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952" y="215582"/>
            <a:ext cx="9357868" cy="543371"/>
          </a:xfrm>
          <a:prstGeom prst="rect">
            <a:avLst/>
          </a:prstGeom>
        </p:spPr>
        <p:txBody>
          <a:bodyPr/>
          <a:lstStyle>
            <a:lvl1pPr>
              <a:defRPr sz="3033" baseline="0">
                <a:solidFill>
                  <a:srgbClr val="3E218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37D32-3F28-4AA0-B936-6683C40C34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52" y="923545"/>
            <a:ext cx="3561922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3A788D-C638-47FD-A917-89BDB43D4F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952" y="1462826"/>
            <a:ext cx="3561923" cy="4471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BDEF63C-B908-4E37-91AB-F7B5C82C9F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8820" y="923545"/>
            <a:ext cx="5460000" cy="45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67" b="1"/>
            </a:lvl1pPr>
          </a:lstStyle>
          <a:p>
            <a:pPr lvl="0"/>
            <a:r>
              <a:rPr lang="en-US" dirty="0"/>
              <a:t>Edit Master sub-title styles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1DBF6105-F2E9-4A71-9642-AF789C69446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48820" y="1462826"/>
            <a:ext cx="546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F8C5E0DB-9233-425F-9FB1-14120E797AD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48820" y="3754438"/>
            <a:ext cx="5460000" cy="21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9523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jpeg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/>
        </p:nvSpPr>
        <p:spPr>
          <a:xfrm>
            <a:off x="9087643" y="6382514"/>
            <a:ext cx="441689" cy="274319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ctr" defTabSz="990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7B0292-D5C7-43BE-BD22-42749E957900}" type="slidenum">
              <a:rPr kumimoji="0" lang="en-GB" sz="1517" b="1" i="0" u="none" strike="noStrike" kern="1200" cap="none" spc="0" normalizeH="0" baseline="0" noProof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ctr" defTabSz="9905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517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2D7596-08FA-4D92-9F9E-5EE985E098CD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41" y="6054890"/>
            <a:ext cx="1729247" cy="68570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870EE4-6CEC-4F89-B628-88641A496EE9}"/>
              </a:ext>
            </a:extLst>
          </p:cNvPr>
          <p:cNvSpPr txBox="1"/>
          <p:nvPr userDrawn="1"/>
        </p:nvSpPr>
        <p:spPr>
          <a:xfrm>
            <a:off x="6736057" y="6269463"/>
            <a:ext cx="230832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90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DMU </a:t>
            </a:r>
            <a:r>
              <a:rPr kumimoji="0" lang="en-GB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Lyo</a:t>
            </a:r>
            <a:r>
              <a:rPr kumimoji="0" lang="en-GB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ACFB16-0746-47E8-B1B6-117645EC9E69}"/>
              </a:ext>
            </a:extLst>
          </p:cNvPr>
          <p:cNvSpPr/>
          <p:nvPr userDrawn="1"/>
        </p:nvSpPr>
        <p:spPr bwMode="auto">
          <a:xfrm>
            <a:off x="9063990" y="6369538"/>
            <a:ext cx="50546" cy="31457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05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298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33" b="1">
          <a:solidFill>
            <a:srgbClr val="3E218F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67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67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67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67" b="1">
          <a:solidFill>
            <a:srgbClr val="0070C0"/>
          </a:solidFill>
          <a:latin typeface="Arial" charset="0"/>
          <a:ea typeface="MS PGothic" pitchFamily="34" charset="-128"/>
          <a:cs typeface="MS PGothic" pitchFamily="34" charset="-128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71464" indent="-371464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Char char="•"/>
        <a:defRPr sz="2167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marL="804838" indent="-309553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SzPct val="70000"/>
        <a:buFont typeface="Courier New" pitchFamily="49" charset="0"/>
        <a:buChar char="o"/>
        <a:defRPr sz="195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2pPr>
      <a:lvl3pPr marL="1238212" indent="-247642" algn="l" rtl="0" eaLnBrk="0" fontAlgn="base" hangingPunct="0">
        <a:spcBef>
          <a:spcPct val="20000"/>
        </a:spcBef>
        <a:spcAft>
          <a:spcPct val="0"/>
        </a:spcAft>
        <a:buClr>
          <a:srgbClr val="3E218F"/>
        </a:buClr>
        <a:buFont typeface="Wingdings" panose="05000000000000000000" pitchFamily="2" charset="2"/>
        <a:buChar char="Ø"/>
        <a:defRPr sz="1733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3pPr>
      <a:lvl4pPr marL="1733497" indent="-247642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90000"/>
        <a:buChar char="–"/>
        <a:defRPr sz="2167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4pPr>
      <a:lvl5pPr marL="2228781" indent="-247642" algn="l" rtl="0" eaLnBrk="0" fontAlgn="base" hangingPunct="0">
        <a:spcBef>
          <a:spcPct val="20000"/>
        </a:spcBef>
        <a:spcAft>
          <a:spcPct val="0"/>
        </a:spcAft>
        <a:buClr>
          <a:srgbClr val="7575D1"/>
        </a:buClr>
        <a:buSzPct val="80000"/>
        <a:buFont typeface="Wingdings" pitchFamily="2" charset="2"/>
        <a:buChar char="Ø"/>
        <a:defRPr sz="2167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5pPr>
      <a:lvl6pPr marL="2724066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  <a:ea typeface="+mn-ea"/>
        </a:defRPr>
      </a:lvl6pPr>
      <a:lvl7pPr marL="3219351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  <a:ea typeface="+mn-ea"/>
        </a:defRPr>
      </a:lvl7pPr>
      <a:lvl8pPr marL="3714636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  <a:ea typeface="+mn-ea"/>
        </a:defRPr>
      </a:lvl8pPr>
      <a:lvl9pPr marL="4209920" indent="-247642" algn="l" rtl="0" fontAlgn="base">
        <a:spcBef>
          <a:spcPct val="20000"/>
        </a:spcBef>
        <a:spcAft>
          <a:spcPct val="0"/>
        </a:spcAft>
        <a:buChar char="»"/>
        <a:defRPr sz="21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E5757-2DDA-47A0-917F-8C9FFD573A5B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A723-551F-4617-9599-87EC0FF9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91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3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5.png"/><Relationship Id="rId17" Type="http://schemas.openxmlformats.org/officeDocument/2006/relationships/image" Target="../media/image9.png"/><Relationship Id="rId25" Type="http://schemas.openxmlformats.org/officeDocument/2006/relationships/image" Target="../media/image18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24" Type="http://schemas.openxmlformats.org/officeDocument/2006/relationships/image" Target="../media/image13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10.png"/><Relationship Id="rId28" Type="http://schemas.openxmlformats.org/officeDocument/2006/relationships/image" Target="../media/image25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Relationship Id="rId22" Type="http://schemas.openxmlformats.org/officeDocument/2006/relationships/image" Target="../media/image1.jpeg"/><Relationship Id="rId27" Type="http://schemas.openxmlformats.org/officeDocument/2006/relationships/image" Target="../media/image24.png"/><Relationship Id="rId30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34">
            <a:extLst>
              <a:ext uri="{FF2B5EF4-FFF2-40B4-BE49-F238E27FC236}">
                <a16:creationId xmlns:a16="http://schemas.microsoft.com/office/drawing/2014/main" id="{42083A32-4AA1-459C-9A7A-2365CF3FB14C}"/>
              </a:ext>
            </a:extLst>
          </p:cNvPr>
          <p:cNvSpPr txBox="1"/>
          <p:nvPr/>
        </p:nvSpPr>
        <p:spPr>
          <a:xfrm>
            <a:off x="7444983" y="2961227"/>
            <a:ext cx="424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95285"/>
            <a:r>
              <a:rPr lang="en-GB" sz="1000" dirty="0">
                <a:solidFill>
                  <a:srgbClr val="000000"/>
                </a:solidFill>
                <a:latin typeface="Calibri"/>
              </a:rPr>
              <a:t>−15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191A6DB-01DF-4CF7-858A-689C0A994DBA}"/>
              </a:ext>
            </a:extLst>
          </p:cNvPr>
          <p:cNvSpPr txBox="1"/>
          <p:nvPr/>
        </p:nvSpPr>
        <p:spPr>
          <a:xfrm>
            <a:off x="6895613" y="2961227"/>
            <a:ext cx="424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95285"/>
            <a:r>
              <a:rPr lang="en-GB" sz="1000" dirty="0">
                <a:solidFill>
                  <a:srgbClr val="000000"/>
                </a:solidFill>
                <a:latin typeface="Calibri"/>
              </a:rPr>
              <a:t>−25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826DB10-42D3-4738-9B09-E298FC430488}"/>
              </a:ext>
            </a:extLst>
          </p:cNvPr>
          <p:cNvSpPr txBox="1"/>
          <p:nvPr/>
        </p:nvSpPr>
        <p:spPr>
          <a:xfrm>
            <a:off x="6369512" y="2961227"/>
            <a:ext cx="424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95285"/>
            <a:r>
              <a:rPr lang="en-GB" sz="1000" dirty="0">
                <a:solidFill>
                  <a:srgbClr val="000000"/>
                </a:solidFill>
                <a:latin typeface="Calibri"/>
              </a:rPr>
              <a:t>−30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3735803-C809-4295-BAD2-FC70C66C0200}"/>
              </a:ext>
            </a:extLst>
          </p:cNvPr>
          <p:cNvSpPr txBox="1"/>
          <p:nvPr/>
        </p:nvSpPr>
        <p:spPr>
          <a:xfrm>
            <a:off x="5836292" y="2961227"/>
            <a:ext cx="424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95285"/>
            <a:r>
              <a:rPr lang="en-GB" sz="1000" dirty="0">
                <a:solidFill>
                  <a:srgbClr val="000000"/>
                </a:solidFill>
                <a:latin typeface="Calibri"/>
              </a:rPr>
              <a:t>−35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7D3CF9A3-A77A-4E7B-AA24-FBF73CA5CB2C}"/>
              </a:ext>
            </a:extLst>
          </p:cNvPr>
          <p:cNvSpPr txBox="1"/>
          <p:nvPr/>
        </p:nvSpPr>
        <p:spPr>
          <a:xfrm>
            <a:off x="7971493" y="2961227"/>
            <a:ext cx="424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95285"/>
            <a:r>
              <a:rPr lang="en-GB" sz="1000" dirty="0">
                <a:solidFill>
                  <a:srgbClr val="000000"/>
                </a:solidFill>
                <a:latin typeface="Calibri"/>
              </a:rPr>
              <a:t>−10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0EBE965B-FF73-4CE6-AD8A-8BAE06050CA3}"/>
              </a:ext>
            </a:extLst>
          </p:cNvPr>
          <p:cNvSpPr txBox="1"/>
          <p:nvPr/>
        </p:nvSpPr>
        <p:spPr>
          <a:xfrm>
            <a:off x="8536128" y="2961227"/>
            <a:ext cx="424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95285"/>
            <a:r>
              <a:rPr lang="en-GB" sz="1000" dirty="0">
                <a:solidFill>
                  <a:srgbClr val="000000"/>
                </a:solidFill>
                <a:latin typeface="Calibri"/>
              </a:rPr>
              <a:t>−5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EB785B98-9321-4808-BDFE-56F4F994CA93}"/>
              </a:ext>
            </a:extLst>
          </p:cNvPr>
          <p:cNvCxnSpPr>
            <a:cxnSpLocks/>
          </p:cNvCxnSpPr>
          <p:nvPr/>
        </p:nvCxnSpPr>
        <p:spPr bwMode="auto">
          <a:xfrm flipH="1">
            <a:off x="6202496" y="3207448"/>
            <a:ext cx="0" cy="8744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60F93301-288A-4FCA-BB32-86EE8BD7FAE7}"/>
              </a:ext>
            </a:extLst>
          </p:cNvPr>
          <p:cNvSpPr/>
          <p:nvPr/>
        </p:nvSpPr>
        <p:spPr bwMode="auto">
          <a:xfrm>
            <a:off x="918901" y="3536942"/>
            <a:ext cx="1080016" cy="495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47C19AD6-9FD9-4F74-BBB8-2BA8A2B9343A}"/>
              </a:ext>
            </a:extLst>
          </p:cNvPr>
          <p:cNvSpPr txBox="1"/>
          <p:nvPr/>
        </p:nvSpPr>
        <p:spPr>
          <a:xfrm rot="16200000">
            <a:off x="-428537" y="2305724"/>
            <a:ext cx="22645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000000"/>
                </a:solidFill>
                <a:latin typeface="Calibri"/>
              </a:rPr>
              <a:t>Mass transfer (sublimation)</a:t>
            </a:r>
            <a:endParaRPr lang="en-GB" sz="1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D196CF3-1043-45EC-ADA6-6A6E14F1ED38}"/>
              </a:ext>
            </a:extLst>
          </p:cNvPr>
          <p:cNvSpPr txBox="1"/>
          <p:nvPr/>
        </p:nvSpPr>
        <p:spPr>
          <a:xfrm>
            <a:off x="1737743" y="346983"/>
            <a:ext cx="2637320" cy="392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95285"/>
            <a:r>
              <a:rPr lang="en-GB" sz="195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vapour flow resistance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D9F17CD-C50E-4B47-B3A2-FE51643EDC87}"/>
              </a:ext>
            </a:extLst>
          </p:cNvPr>
          <p:cNvSpPr txBox="1"/>
          <p:nvPr/>
        </p:nvSpPr>
        <p:spPr>
          <a:xfrm>
            <a:off x="2639716" y="3749171"/>
            <a:ext cx="759484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r" defTabSz="495285"/>
            <a:r>
              <a:rPr lang="en-GB" sz="1000" dirty="0">
                <a:solidFill>
                  <a:srgbClr val="000000"/>
                </a:solidFill>
                <a:latin typeface="Calibri"/>
              </a:rPr>
              <a:t>Dry  layer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82E19CB-24F8-4608-93E3-CBA0E78B35A6}"/>
              </a:ext>
            </a:extLst>
          </p:cNvPr>
          <p:cNvSpPr/>
          <p:nvPr/>
        </p:nvSpPr>
        <p:spPr bwMode="auto">
          <a:xfrm>
            <a:off x="909164" y="4050485"/>
            <a:ext cx="1134058" cy="900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7490A8-24BA-43B1-85B9-E5FA8D0D5858}"/>
              </a:ext>
            </a:extLst>
          </p:cNvPr>
          <p:cNvSpPr/>
          <p:nvPr/>
        </p:nvSpPr>
        <p:spPr bwMode="auto">
          <a:xfrm>
            <a:off x="909164" y="3555228"/>
            <a:ext cx="803869" cy="4990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B70D5F0-0928-4D62-9BFB-2723B476B5DE}"/>
              </a:ext>
            </a:extLst>
          </p:cNvPr>
          <p:cNvCxnSpPr>
            <a:cxnSpLocks/>
          </p:cNvCxnSpPr>
          <p:nvPr/>
        </p:nvCxnSpPr>
        <p:spPr bwMode="auto">
          <a:xfrm>
            <a:off x="891785" y="569045"/>
            <a:ext cx="8794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C1D4E06C-9AC6-4E3C-8DC9-2CD169AD6DD7}"/>
              </a:ext>
            </a:extLst>
          </p:cNvPr>
          <p:cNvSpPr/>
          <p:nvPr/>
        </p:nvSpPr>
        <p:spPr bwMode="auto">
          <a:xfrm>
            <a:off x="909164" y="1458798"/>
            <a:ext cx="243904" cy="3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4C1A939-9004-4BFF-AD68-BEA5C3B23060}"/>
              </a:ext>
            </a:extLst>
          </p:cNvPr>
          <p:cNvSpPr/>
          <p:nvPr/>
        </p:nvSpPr>
        <p:spPr bwMode="auto">
          <a:xfrm>
            <a:off x="893260" y="684346"/>
            <a:ext cx="127702" cy="3193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60519683-87BD-4C77-8735-41AB00B5E262}"/>
              </a:ext>
            </a:extLst>
          </p:cNvPr>
          <p:cNvCxnSpPr>
            <a:cxnSpLocks/>
          </p:cNvCxnSpPr>
          <p:nvPr/>
        </p:nvCxnSpPr>
        <p:spPr bwMode="auto">
          <a:xfrm>
            <a:off x="909164" y="5380367"/>
            <a:ext cx="8794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D87828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531DE256-8342-47CD-A995-19C94510FBE3}"/>
              </a:ext>
            </a:extLst>
          </p:cNvPr>
          <p:cNvCxnSpPr>
            <a:cxnSpLocks/>
          </p:cNvCxnSpPr>
          <p:nvPr/>
        </p:nvCxnSpPr>
        <p:spPr bwMode="auto">
          <a:xfrm>
            <a:off x="895445" y="557795"/>
            <a:ext cx="13719" cy="35034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2B108654-1C19-4B24-828E-541EE1A1BF6F}"/>
              </a:ext>
            </a:extLst>
          </p:cNvPr>
          <p:cNvCxnSpPr>
            <a:cxnSpLocks/>
          </p:cNvCxnSpPr>
          <p:nvPr/>
        </p:nvCxnSpPr>
        <p:spPr bwMode="auto">
          <a:xfrm flipV="1">
            <a:off x="909164" y="4055850"/>
            <a:ext cx="2243" cy="13364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D87828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AA1F6559-9DB4-47A9-B837-0D61461C3BC1}"/>
              </a:ext>
            </a:extLst>
          </p:cNvPr>
          <p:cNvGrpSpPr/>
          <p:nvPr/>
        </p:nvGrpSpPr>
        <p:grpSpPr>
          <a:xfrm>
            <a:off x="918363" y="3538691"/>
            <a:ext cx="3639648" cy="46800"/>
            <a:chOff x="2218011" y="3538692"/>
            <a:chExt cx="2340000" cy="45178"/>
          </a:xfrm>
        </p:grpSpPr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77A50BC0-479D-4017-A050-6B1928B0675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18011" y="3583870"/>
              <a:ext cx="234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80930D05-6096-4528-AEF7-FD8DA490D69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18011" y="3538692"/>
              <a:ext cx="234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A81FEB5C-8D6A-4439-B8DF-5B384D95E8B4}"/>
              </a:ext>
            </a:extLst>
          </p:cNvPr>
          <p:cNvSpPr/>
          <p:nvPr/>
        </p:nvSpPr>
        <p:spPr bwMode="auto">
          <a:xfrm>
            <a:off x="3787279" y="3576482"/>
            <a:ext cx="1577800" cy="473457"/>
          </a:xfrm>
          <a:prstGeom prst="rect">
            <a:avLst/>
          </a:prstGeom>
          <a:pattFill prst="smCheck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CED3A78-CBAC-4B68-9005-610FE01DEBB1}"/>
              </a:ext>
            </a:extLst>
          </p:cNvPr>
          <p:cNvSpPr/>
          <p:nvPr/>
        </p:nvSpPr>
        <p:spPr bwMode="auto">
          <a:xfrm>
            <a:off x="920592" y="4936430"/>
            <a:ext cx="427948" cy="749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159AB0E-0DBD-432A-9314-6A247DAD6BA9}"/>
              </a:ext>
            </a:extLst>
          </p:cNvPr>
          <p:cNvSpPr/>
          <p:nvPr/>
        </p:nvSpPr>
        <p:spPr bwMode="auto">
          <a:xfrm>
            <a:off x="920591" y="5008581"/>
            <a:ext cx="131094" cy="730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736F11B8-42A7-44E3-A4F5-FF97D01B560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40079" y="4049852"/>
            <a:ext cx="39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B2CAE814-2D78-4BA6-9901-43BBC5E42A87}"/>
              </a:ext>
            </a:extLst>
          </p:cNvPr>
          <p:cNvCxnSpPr>
            <a:cxnSpLocks/>
          </p:cNvCxnSpPr>
          <p:nvPr/>
        </p:nvCxnSpPr>
        <p:spPr bwMode="auto">
          <a:xfrm flipH="1">
            <a:off x="599627" y="5072665"/>
            <a:ext cx="264998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64A5CED-F408-4EC8-BE6A-37AC022DDEAD}"/>
              </a:ext>
            </a:extLst>
          </p:cNvPr>
          <p:cNvCxnSpPr>
            <a:cxnSpLocks/>
          </p:cNvCxnSpPr>
          <p:nvPr/>
        </p:nvCxnSpPr>
        <p:spPr bwMode="auto">
          <a:xfrm flipH="1">
            <a:off x="909610" y="5008301"/>
            <a:ext cx="82017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Rectangle 180">
            <a:extLst>
              <a:ext uri="{FF2B5EF4-FFF2-40B4-BE49-F238E27FC236}">
                <a16:creationId xmlns:a16="http://schemas.microsoft.com/office/drawing/2014/main" id="{6C49D509-75CF-4BA7-8A1F-4AC6113520E0}"/>
              </a:ext>
            </a:extLst>
          </p:cNvPr>
          <p:cNvSpPr/>
          <p:nvPr/>
        </p:nvSpPr>
        <p:spPr>
          <a:xfrm>
            <a:off x="3334668" y="5068761"/>
            <a:ext cx="2574086" cy="8311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C613663-A5C3-46D8-ACA8-1A4C1B2B23CD}"/>
              </a:ext>
            </a:extLst>
          </p:cNvPr>
          <p:cNvGrpSpPr>
            <a:grpSpLocks noChangeAspect="1"/>
          </p:cNvGrpSpPr>
          <p:nvPr/>
        </p:nvGrpSpPr>
        <p:grpSpPr>
          <a:xfrm>
            <a:off x="3705371" y="1778940"/>
            <a:ext cx="1741616" cy="3286934"/>
            <a:chOff x="1054903" y="918991"/>
            <a:chExt cx="2273307" cy="429038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DBD2F7A-B892-422A-A227-CD17566FA792}"/>
                </a:ext>
              </a:extLst>
            </p:cNvPr>
            <p:cNvGrpSpPr/>
            <p:nvPr/>
          </p:nvGrpSpPr>
          <p:grpSpPr>
            <a:xfrm>
              <a:off x="2181771" y="920453"/>
              <a:ext cx="1146439" cy="4288927"/>
              <a:chOff x="2159794" y="766591"/>
              <a:chExt cx="1146439" cy="4288927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097AA070-B989-4AB4-9A5E-52B376794D26}"/>
                  </a:ext>
                </a:extLst>
              </p:cNvPr>
              <p:cNvCxnSpPr/>
              <p:nvPr/>
            </p:nvCxnSpPr>
            <p:spPr>
              <a:xfrm flipV="1">
                <a:off x="2762014" y="811784"/>
                <a:ext cx="0" cy="797815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C4287275-8ECB-4ACB-9BE2-9E133B1F37C2}"/>
                  </a:ext>
                </a:extLst>
              </p:cNvPr>
              <p:cNvSpPr/>
              <p:nvPr/>
            </p:nvSpPr>
            <p:spPr>
              <a:xfrm>
                <a:off x="2950786" y="1593227"/>
                <a:ext cx="314928" cy="236855"/>
              </a:xfrm>
              <a:custGeom>
                <a:avLst/>
                <a:gdLst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44003" h="710469">
                    <a:moveTo>
                      <a:pt x="0" y="0"/>
                    </a:moveTo>
                    <a:lnTo>
                      <a:pt x="36182" y="55917"/>
                    </a:lnTo>
                    <a:lnTo>
                      <a:pt x="82231" y="82230"/>
                    </a:lnTo>
                    <a:cubicBezTo>
                      <a:pt x="112382" y="92097"/>
                      <a:pt x="172136" y="101965"/>
                      <a:pt x="217088" y="115122"/>
                    </a:cubicBezTo>
                    <a:cubicBezTo>
                      <a:pt x="262041" y="128279"/>
                      <a:pt x="311927" y="145273"/>
                      <a:pt x="351946" y="161171"/>
                    </a:cubicBezTo>
                    <a:cubicBezTo>
                      <a:pt x="391965" y="177069"/>
                      <a:pt x="423211" y="190775"/>
                      <a:pt x="457200" y="210510"/>
                    </a:cubicBezTo>
                    <a:lnTo>
                      <a:pt x="559166" y="269715"/>
                    </a:lnTo>
                    <a:cubicBezTo>
                      <a:pt x="590414" y="290547"/>
                      <a:pt x="619468" y="315764"/>
                      <a:pt x="644685" y="335499"/>
                    </a:cubicBezTo>
                    <a:lnTo>
                      <a:pt x="720337" y="394705"/>
                    </a:lnTo>
                    <a:cubicBezTo>
                      <a:pt x="749940" y="424308"/>
                      <a:pt x="803664" y="486803"/>
                      <a:pt x="822303" y="513117"/>
                    </a:cubicBezTo>
                    <a:lnTo>
                      <a:pt x="878219" y="592058"/>
                    </a:lnTo>
                    <a:cubicBezTo>
                      <a:pt x="895213" y="616727"/>
                      <a:pt x="917690" y="644685"/>
                      <a:pt x="924268" y="661131"/>
                    </a:cubicBezTo>
                    <a:lnTo>
                      <a:pt x="944003" y="710469"/>
                    </a:lnTo>
                  </a:path>
                </a:pathLst>
              </a:cu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A7C2237B-2B1D-4710-8FCA-AA1319423F6E}"/>
                  </a:ext>
                </a:extLst>
              </p:cNvPr>
              <p:cNvSpPr/>
              <p:nvPr/>
            </p:nvSpPr>
            <p:spPr>
              <a:xfrm>
                <a:off x="2762014" y="1609599"/>
                <a:ext cx="381060" cy="236855"/>
              </a:xfrm>
              <a:custGeom>
                <a:avLst/>
                <a:gdLst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42760 w 1144645"/>
                  <a:gd name="connsiteY2" fmla="*/ 118412 h 713758"/>
                  <a:gd name="connsiteX3" fmla="*/ 55917 w 1144645"/>
                  <a:gd name="connsiteY3" fmla="*/ 154593 h 713758"/>
                  <a:gd name="connsiteX4" fmla="*/ 75652 w 1144645"/>
                  <a:gd name="connsiteY4" fmla="*/ 187485 h 713758"/>
                  <a:gd name="connsiteX5" fmla="*/ 105255 w 1144645"/>
                  <a:gd name="connsiteY5" fmla="*/ 223666 h 713758"/>
                  <a:gd name="connsiteX6" fmla="*/ 141436 w 1144645"/>
                  <a:gd name="connsiteY6" fmla="*/ 263137 h 713758"/>
                  <a:gd name="connsiteX7" fmla="*/ 174328 w 1144645"/>
                  <a:gd name="connsiteY7" fmla="*/ 289450 h 713758"/>
                  <a:gd name="connsiteX8" fmla="*/ 217088 w 1144645"/>
                  <a:gd name="connsiteY8" fmla="*/ 312475 h 713758"/>
                  <a:gd name="connsiteX9" fmla="*/ 266426 w 1144645"/>
                  <a:gd name="connsiteY9" fmla="*/ 335499 h 713758"/>
                  <a:gd name="connsiteX10" fmla="*/ 322343 w 1144645"/>
                  <a:gd name="connsiteY10" fmla="*/ 358524 h 713758"/>
                  <a:gd name="connsiteX11" fmla="*/ 381549 w 1144645"/>
                  <a:gd name="connsiteY11" fmla="*/ 374970 h 713758"/>
                  <a:gd name="connsiteX12" fmla="*/ 460490 w 1144645"/>
                  <a:gd name="connsiteY12" fmla="*/ 381548 h 713758"/>
                  <a:gd name="connsiteX13" fmla="*/ 562455 w 1144645"/>
                  <a:gd name="connsiteY13" fmla="*/ 397994 h 713758"/>
                  <a:gd name="connsiteX14" fmla="*/ 641396 w 1144645"/>
                  <a:gd name="connsiteY14" fmla="*/ 414440 h 713758"/>
                  <a:gd name="connsiteX15" fmla="*/ 723626 w 1144645"/>
                  <a:gd name="connsiteY15" fmla="*/ 437465 h 713758"/>
                  <a:gd name="connsiteX16" fmla="*/ 795989 w 1144645"/>
                  <a:gd name="connsiteY16" fmla="*/ 460489 h 713758"/>
                  <a:gd name="connsiteX17" fmla="*/ 851905 w 1144645"/>
                  <a:gd name="connsiteY17" fmla="*/ 483514 h 713758"/>
                  <a:gd name="connsiteX18" fmla="*/ 920979 w 1144645"/>
                  <a:gd name="connsiteY18" fmla="*/ 519695 h 713758"/>
                  <a:gd name="connsiteX19" fmla="*/ 983474 w 1144645"/>
                  <a:gd name="connsiteY19" fmla="*/ 555876 h 713758"/>
                  <a:gd name="connsiteX20" fmla="*/ 1039390 w 1144645"/>
                  <a:gd name="connsiteY20" fmla="*/ 595347 h 713758"/>
                  <a:gd name="connsiteX21" fmla="*/ 1085439 w 1144645"/>
                  <a:gd name="connsiteY21" fmla="*/ 638107 h 713758"/>
                  <a:gd name="connsiteX22" fmla="*/ 1111753 w 1144645"/>
                  <a:gd name="connsiteY22" fmla="*/ 667709 h 713758"/>
                  <a:gd name="connsiteX23" fmla="*/ 1131488 w 1144645"/>
                  <a:gd name="connsiteY23" fmla="*/ 694023 h 713758"/>
                  <a:gd name="connsiteX24" fmla="*/ 1144645 w 1144645"/>
                  <a:gd name="connsiteY24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42760 w 1144645"/>
                  <a:gd name="connsiteY2" fmla="*/ 118412 h 713758"/>
                  <a:gd name="connsiteX3" fmla="*/ 55917 w 1144645"/>
                  <a:gd name="connsiteY3" fmla="*/ 154593 h 713758"/>
                  <a:gd name="connsiteX4" fmla="*/ 75652 w 1144645"/>
                  <a:gd name="connsiteY4" fmla="*/ 187485 h 713758"/>
                  <a:gd name="connsiteX5" fmla="*/ 105255 w 1144645"/>
                  <a:gd name="connsiteY5" fmla="*/ 223666 h 713758"/>
                  <a:gd name="connsiteX6" fmla="*/ 141436 w 1144645"/>
                  <a:gd name="connsiteY6" fmla="*/ 263137 h 713758"/>
                  <a:gd name="connsiteX7" fmla="*/ 174328 w 1144645"/>
                  <a:gd name="connsiteY7" fmla="*/ 289450 h 713758"/>
                  <a:gd name="connsiteX8" fmla="*/ 217088 w 1144645"/>
                  <a:gd name="connsiteY8" fmla="*/ 312475 h 713758"/>
                  <a:gd name="connsiteX9" fmla="*/ 266426 w 1144645"/>
                  <a:gd name="connsiteY9" fmla="*/ 335499 h 713758"/>
                  <a:gd name="connsiteX10" fmla="*/ 322343 w 1144645"/>
                  <a:gd name="connsiteY10" fmla="*/ 358524 h 713758"/>
                  <a:gd name="connsiteX11" fmla="*/ 381549 w 1144645"/>
                  <a:gd name="connsiteY11" fmla="*/ 374970 h 713758"/>
                  <a:gd name="connsiteX12" fmla="*/ 460490 w 1144645"/>
                  <a:gd name="connsiteY12" fmla="*/ 381548 h 713758"/>
                  <a:gd name="connsiteX13" fmla="*/ 562455 w 1144645"/>
                  <a:gd name="connsiteY13" fmla="*/ 397994 h 713758"/>
                  <a:gd name="connsiteX14" fmla="*/ 641396 w 1144645"/>
                  <a:gd name="connsiteY14" fmla="*/ 414440 h 713758"/>
                  <a:gd name="connsiteX15" fmla="*/ 723626 w 1144645"/>
                  <a:gd name="connsiteY15" fmla="*/ 437465 h 713758"/>
                  <a:gd name="connsiteX16" fmla="*/ 795989 w 1144645"/>
                  <a:gd name="connsiteY16" fmla="*/ 460489 h 713758"/>
                  <a:gd name="connsiteX17" fmla="*/ 851905 w 1144645"/>
                  <a:gd name="connsiteY17" fmla="*/ 483514 h 713758"/>
                  <a:gd name="connsiteX18" fmla="*/ 920979 w 1144645"/>
                  <a:gd name="connsiteY18" fmla="*/ 519695 h 713758"/>
                  <a:gd name="connsiteX19" fmla="*/ 983474 w 1144645"/>
                  <a:gd name="connsiteY19" fmla="*/ 555876 h 713758"/>
                  <a:gd name="connsiteX20" fmla="*/ 1039390 w 1144645"/>
                  <a:gd name="connsiteY20" fmla="*/ 595347 h 713758"/>
                  <a:gd name="connsiteX21" fmla="*/ 1085439 w 1144645"/>
                  <a:gd name="connsiteY21" fmla="*/ 638107 h 713758"/>
                  <a:gd name="connsiteX22" fmla="*/ 1111753 w 1144645"/>
                  <a:gd name="connsiteY22" fmla="*/ 667709 h 713758"/>
                  <a:gd name="connsiteX23" fmla="*/ 1131488 w 1144645"/>
                  <a:gd name="connsiteY23" fmla="*/ 694023 h 713758"/>
                  <a:gd name="connsiteX24" fmla="*/ 1144645 w 1144645"/>
                  <a:gd name="connsiteY24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42760 w 1144645"/>
                  <a:gd name="connsiteY2" fmla="*/ 118412 h 713758"/>
                  <a:gd name="connsiteX3" fmla="*/ 55917 w 1144645"/>
                  <a:gd name="connsiteY3" fmla="*/ 154593 h 713758"/>
                  <a:gd name="connsiteX4" fmla="*/ 75652 w 1144645"/>
                  <a:gd name="connsiteY4" fmla="*/ 187485 h 713758"/>
                  <a:gd name="connsiteX5" fmla="*/ 105255 w 1144645"/>
                  <a:gd name="connsiteY5" fmla="*/ 223666 h 713758"/>
                  <a:gd name="connsiteX6" fmla="*/ 141436 w 1144645"/>
                  <a:gd name="connsiteY6" fmla="*/ 263137 h 713758"/>
                  <a:gd name="connsiteX7" fmla="*/ 174328 w 1144645"/>
                  <a:gd name="connsiteY7" fmla="*/ 289450 h 713758"/>
                  <a:gd name="connsiteX8" fmla="*/ 217088 w 1144645"/>
                  <a:gd name="connsiteY8" fmla="*/ 312475 h 713758"/>
                  <a:gd name="connsiteX9" fmla="*/ 266426 w 1144645"/>
                  <a:gd name="connsiteY9" fmla="*/ 335499 h 713758"/>
                  <a:gd name="connsiteX10" fmla="*/ 322343 w 1144645"/>
                  <a:gd name="connsiteY10" fmla="*/ 358524 h 713758"/>
                  <a:gd name="connsiteX11" fmla="*/ 381549 w 1144645"/>
                  <a:gd name="connsiteY11" fmla="*/ 374970 h 713758"/>
                  <a:gd name="connsiteX12" fmla="*/ 460490 w 1144645"/>
                  <a:gd name="connsiteY12" fmla="*/ 381548 h 713758"/>
                  <a:gd name="connsiteX13" fmla="*/ 562455 w 1144645"/>
                  <a:gd name="connsiteY13" fmla="*/ 397994 h 713758"/>
                  <a:gd name="connsiteX14" fmla="*/ 641396 w 1144645"/>
                  <a:gd name="connsiteY14" fmla="*/ 414440 h 713758"/>
                  <a:gd name="connsiteX15" fmla="*/ 723626 w 1144645"/>
                  <a:gd name="connsiteY15" fmla="*/ 437465 h 713758"/>
                  <a:gd name="connsiteX16" fmla="*/ 795989 w 1144645"/>
                  <a:gd name="connsiteY16" fmla="*/ 460489 h 713758"/>
                  <a:gd name="connsiteX17" fmla="*/ 851905 w 1144645"/>
                  <a:gd name="connsiteY17" fmla="*/ 483514 h 713758"/>
                  <a:gd name="connsiteX18" fmla="*/ 920979 w 1144645"/>
                  <a:gd name="connsiteY18" fmla="*/ 519695 h 713758"/>
                  <a:gd name="connsiteX19" fmla="*/ 983474 w 1144645"/>
                  <a:gd name="connsiteY19" fmla="*/ 555876 h 713758"/>
                  <a:gd name="connsiteX20" fmla="*/ 1039390 w 1144645"/>
                  <a:gd name="connsiteY20" fmla="*/ 595347 h 713758"/>
                  <a:gd name="connsiteX21" fmla="*/ 1085439 w 1144645"/>
                  <a:gd name="connsiteY21" fmla="*/ 638107 h 713758"/>
                  <a:gd name="connsiteX22" fmla="*/ 1111753 w 1144645"/>
                  <a:gd name="connsiteY22" fmla="*/ 667709 h 713758"/>
                  <a:gd name="connsiteX23" fmla="*/ 1131488 w 1144645"/>
                  <a:gd name="connsiteY23" fmla="*/ 694023 h 713758"/>
                  <a:gd name="connsiteX24" fmla="*/ 1144645 w 1144645"/>
                  <a:gd name="connsiteY24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42760 w 1144645"/>
                  <a:gd name="connsiteY2" fmla="*/ 118412 h 713758"/>
                  <a:gd name="connsiteX3" fmla="*/ 55917 w 1144645"/>
                  <a:gd name="connsiteY3" fmla="*/ 154593 h 713758"/>
                  <a:gd name="connsiteX4" fmla="*/ 75652 w 1144645"/>
                  <a:gd name="connsiteY4" fmla="*/ 187485 h 713758"/>
                  <a:gd name="connsiteX5" fmla="*/ 105255 w 1144645"/>
                  <a:gd name="connsiteY5" fmla="*/ 223666 h 713758"/>
                  <a:gd name="connsiteX6" fmla="*/ 141436 w 1144645"/>
                  <a:gd name="connsiteY6" fmla="*/ 263137 h 713758"/>
                  <a:gd name="connsiteX7" fmla="*/ 174328 w 1144645"/>
                  <a:gd name="connsiteY7" fmla="*/ 289450 h 713758"/>
                  <a:gd name="connsiteX8" fmla="*/ 217088 w 1144645"/>
                  <a:gd name="connsiteY8" fmla="*/ 312475 h 713758"/>
                  <a:gd name="connsiteX9" fmla="*/ 266426 w 1144645"/>
                  <a:gd name="connsiteY9" fmla="*/ 335499 h 713758"/>
                  <a:gd name="connsiteX10" fmla="*/ 322343 w 1144645"/>
                  <a:gd name="connsiteY10" fmla="*/ 358524 h 713758"/>
                  <a:gd name="connsiteX11" fmla="*/ 381549 w 1144645"/>
                  <a:gd name="connsiteY11" fmla="*/ 374970 h 713758"/>
                  <a:gd name="connsiteX12" fmla="*/ 460490 w 1144645"/>
                  <a:gd name="connsiteY12" fmla="*/ 381548 h 713758"/>
                  <a:gd name="connsiteX13" fmla="*/ 562455 w 1144645"/>
                  <a:gd name="connsiteY13" fmla="*/ 397994 h 713758"/>
                  <a:gd name="connsiteX14" fmla="*/ 641396 w 1144645"/>
                  <a:gd name="connsiteY14" fmla="*/ 414440 h 713758"/>
                  <a:gd name="connsiteX15" fmla="*/ 723626 w 1144645"/>
                  <a:gd name="connsiteY15" fmla="*/ 437465 h 713758"/>
                  <a:gd name="connsiteX16" fmla="*/ 795989 w 1144645"/>
                  <a:gd name="connsiteY16" fmla="*/ 460489 h 713758"/>
                  <a:gd name="connsiteX17" fmla="*/ 851905 w 1144645"/>
                  <a:gd name="connsiteY17" fmla="*/ 483514 h 713758"/>
                  <a:gd name="connsiteX18" fmla="*/ 920979 w 1144645"/>
                  <a:gd name="connsiteY18" fmla="*/ 519695 h 713758"/>
                  <a:gd name="connsiteX19" fmla="*/ 983474 w 1144645"/>
                  <a:gd name="connsiteY19" fmla="*/ 555876 h 713758"/>
                  <a:gd name="connsiteX20" fmla="*/ 1039390 w 1144645"/>
                  <a:gd name="connsiteY20" fmla="*/ 595347 h 713758"/>
                  <a:gd name="connsiteX21" fmla="*/ 1085439 w 1144645"/>
                  <a:gd name="connsiteY21" fmla="*/ 638107 h 713758"/>
                  <a:gd name="connsiteX22" fmla="*/ 1111753 w 1144645"/>
                  <a:gd name="connsiteY22" fmla="*/ 667709 h 713758"/>
                  <a:gd name="connsiteX23" fmla="*/ 1131488 w 1144645"/>
                  <a:gd name="connsiteY23" fmla="*/ 694023 h 713758"/>
                  <a:gd name="connsiteX24" fmla="*/ 1144645 w 1144645"/>
                  <a:gd name="connsiteY24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42760 w 1144645"/>
                  <a:gd name="connsiteY2" fmla="*/ 118412 h 713758"/>
                  <a:gd name="connsiteX3" fmla="*/ 55917 w 1144645"/>
                  <a:gd name="connsiteY3" fmla="*/ 154593 h 713758"/>
                  <a:gd name="connsiteX4" fmla="*/ 105255 w 1144645"/>
                  <a:gd name="connsiteY4" fmla="*/ 223666 h 713758"/>
                  <a:gd name="connsiteX5" fmla="*/ 141436 w 1144645"/>
                  <a:gd name="connsiteY5" fmla="*/ 263137 h 713758"/>
                  <a:gd name="connsiteX6" fmla="*/ 174328 w 1144645"/>
                  <a:gd name="connsiteY6" fmla="*/ 289450 h 713758"/>
                  <a:gd name="connsiteX7" fmla="*/ 217088 w 1144645"/>
                  <a:gd name="connsiteY7" fmla="*/ 312475 h 713758"/>
                  <a:gd name="connsiteX8" fmla="*/ 266426 w 1144645"/>
                  <a:gd name="connsiteY8" fmla="*/ 335499 h 713758"/>
                  <a:gd name="connsiteX9" fmla="*/ 322343 w 1144645"/>
                  <a:gd name="connsiteY9" fmla="*/ 358524 h 713758"/>
                  <a:gd name="connsiteX10" fmla="*/ 381549 w 1144645"/>
                  <a:gd name="connsiteY10" fmla="*/ 374970 h 713758"/>
                  <a:gd name="connsiteX11" fmla="*/ 460490 w 1144645"/>
                  <a:gd name="connsiteY11" fmla="*/ 381548 h 713758"/>
                  <a:gd name="connsiteX12" fmla="*/ 562455 w 1144645"/>
                  <a:gd name="connsiteY12" fmla="*/ 397994 h 713758"/>
                  <a:gd name="connsiteX13" fmla="*/ 641396 w 1144645"/>
                  <a:gd name="connsiteY13" fmla="*/ 414440 h 713758"/>
                  <a:gd name="connsiteX14" fmla="*/ 723626 w 1144645"/>
                  <a:gd name="connsiteY14" fmla="*/ 437465 h 713758"/>
                  <a:gd name="connsiteX15" fmla="*/ 795989 w 1144645"/>
                  <a:gd name="connsiteY15" fmla="*/ 460489 h 713758"/>
                  <a:gd name="connsiteX16" fmla="*/ 851905 w 1144645"/>
                  <a:gd name="connsiteY16" fmla="*/ 483514 h 713758"/>
                  <a:gd name="connsiteX17" fmla="*/ 920979 w 1144645"/>
                  <a:gd name="connsiteY17" fmla="*/ 519695 h 713758"/>
                  <a:gd name="connsiteX18" fmla="*/ 983474 w 1144645"/>
                  <a:gd name="connsiteY18" fmla="*/ 555876 h 713758"/>
                  <a:gd name="connsiteX19" fmla="*/ 1039390 w 1144645"/>
                  <a:gd name="connsiteY19" fmla="*/ 595347 h 713758"/>
                  <a:gd name="connsiteX20" fmla="*/ 1085439 w 1144645"/>
                  <a:gd name="connsiteY20" fmla="*/ 638107 h 713758"/>
                  <a:gd name="connsiteX21" fmla="*/ 1111753 w 1144645"/>
                  <a:gd name="connsiteY21" fmla="*/ 667709 h 713758"/>
                  <a:gd name="connsiteX22" fmla="*/ 1131488 w 1144645"/>
                  <a:gd name="connsiteY22" fmla="*/ 694023 h 713758"/>
                  <a:gd name="connsiteX23" fmla="*/ 1144645 w 1144645"/>
                  <a:gd name="connsiteY23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8483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8483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91417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91417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91417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91417 h 713758"/>
                  <a:gd name="connsiteX11" fmla="*/ 562455 w 1144645"/>
                  <a:gd name="connsiteY11" fmla="*/ 407862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144645" h="713758">
                    <a:moveTo>
                      <a:pt x="0" y="0"/>
                    </a:moveTo>
                    <a:cubicBezTo>
                      <a:pt x="7675" y="26314"/>
                      <a:pt x="13705" y="53175"/>
                      <a:pt x="23025" y="78941"/>
                    </a:cubicBezTo>
                    <a:cubicBezTo>
                      <a:pt x="32345" y="104707"/>
                      <a:pt x="42212" y="130472"/>
                      <a:pt x="55917" y="154593"/>
                    </a:cubicBezTo>
                    <a:lnTo>
                      <a:pt x="105255" y="223666"/>
                    </a:lnTo>
                    <a:cubicBezTo>
                      <a:pt x="119508" y="241757"/>
                      <a:pt x="130472" y="254366"/>
                      <a:pt x="141436" y="263137"/>
                    </a:cubicBezTo>
                    <a:lnTo>
                      <a:pt x="174328" y="289450"/>
                    </a:lnTo>
                    <a:cubicBezTo>
                      <a:pt x="186937" y="297673"/>
                      <a:pt x="200642" y="304800"/>
                      <a:pt x="217088" y="312475"/>
                    </a:cubicBezTo>
                    <a:lnTo>
                      <a:pt x="266426" y="335499"/>
                    </a:lnTo>
                    <a:cubicBezTo>
                      <a:pt x="283968" y="343174"/>
                      <a:pt x="302608" y="353042"/>
                      <a:pt x="322343" y="358524"/>
                    </a:cubicBezTo>
                    <a:cubicBezTo>
                      <a:pt x="342078" y="364006"/>
                      <a:pt x="359073" y="369488"/>
                      <a:pt x="381549" y="374970"/>
                    </a:cubicBezTo>
                    <a:cubicBezTo>
                      <a:pt x="404025" y="380452"/>
                      <a:pt x="427050" y="385935"/>
                      <a:pt x="457201" y="391417"/>
                    </a:cubicBezTo>
                    <a:cubicBezTo>
                      <a:pt x="487352" y="396899"/>
                      <a:pt x="527370" y="402380"/>
                      <a:pt x="562455" y="407862"/>
                    </a:cubicBezTo>
                    <a:cubicBezTo>
                      <a:pt x="593154" y="411699"/>
                      <a:pt x="614534" y="409506"/>
                      <a:pt x="641396" y="414440"/>
                    </a:cubicBezTo>
                    <a:cubicBezTo>
                      <a:pt x="668258" y="419374"/>
                      <a:pt x="696216" y="429790"/>
                      <a:pt x="723626" y="437465"/>
                    </a:cubicBezTo>
                    <a:lnTo>
                      <a:pt x="795989" y="460489"/>
                    </a:lnTo>
                    <a:lnTo>
                      <a:pt x="851905" y="483514"/>
                    </a:lnTo>
                    <a:lnTo>
                      <a:pt x="920979" y="519695"/>
                    </a:lnTo>
                    <a:lnTo>
                      <a:pt x="983474" y="555876"/>
                    </a:lnTo>
                    <a:lnTo>
                      <a:pt x="1039390" y="595347"/>
                    </a:lnTo>
                    <a:lnTo>
                      <a:pt x="1085439" y="638107"/>
                    </a:lnTo>
                    <a:lnTo>
                      <a:pt x="1111753" y="667709"/>
                    </a:lnTo>
                    <a:lnTo>
                      <a:pt x="1131488" y="694023"/>
                    </a:lnTo>
                    <a:lnTo>
                      <a:pt x="1144645" y="713758"/>
                    </a:ln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5099F260-C89A-44BA-839D-5B3B441D9394}"/>
                  </a:ext>
                </a:extLst>
              </p:cNvPr>
              <p:cNvCxnSpPr>
                <a:cxnSpLocks/>
                <a:stCxn id="36" idx="5"/>
              </p:cNvCxnSpPr>
              <p:nvPr/>
            </p:nvCxnSpPr>
            <p:spPr>
              <a:xfrm flipV="1">
                <a:off x="3114971" y="823262"/>
                <a:ext cx="0" cy="25113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E7B70EA-7467-4219-994F-4315F96370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51449" y="1159509"/>
                <a:ext cx="0" cy="434809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5BC8EDD-73FD-4331-8A84-CBA396EBE8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10637" y="766591"/>
                <a:ext cx="263361" cy="17355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191FD86-EB38-498D-9638-B15F2A8DB7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62014" y="766591"/>
                <a:ext cx="48623" cy="45193"/>
              </a:xfrm>
              <a:prstGeom prst="line">
                <a:avLst/>
              </a:prstGeom>
              <a:ln w="19050" cap="sq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0FABDEF-9C31-453E-AADB-7CA56A415A4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073998" y="783946"/>
                <a:ext cx="38872" cy="39316"/>
              </a:xfrm>
              <a:prstGeom prst="line">
                <a:avLst/>
              </a:prstGeom>
              <a:ln w="19050" cap="sq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7FBB4F03-D642-43E8-A278-BACDBE59FC30}"/>
                  </a:ext>
                </a:extLst>
              </p:cNvPr>
              <p:cNvSpPr/>
              <p:nvPr/>
            </p:nvSpPr>
            <p:spPr>
              <a:xfrm>
                <a:off x="2951673" y="1128245"/>
                <a:ext cx="49700" cy="32732"/>
              </a:xfrm>
              <a:custGeom>
                <a:avLst/>
                <a:gdLst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1979 w 149290"/>
                  <a:gd name="connsiteY2" fmla="*/ 21327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1979 w 149290"/>
                  <a:gd name="connsiteY2" fmla="*/ 21327 h 98638"/>
                  <a:gd name="connsiteX3" fmla="*/ 106636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1979 w 149290"/>
                  <a:gd name="connsiteY2" fmla="*/ 21327 h 98638"/>
                  <a:gd name="connsiteX3" fmla="*/ 106636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47986 w 149290"/>
                  <a:gd name="connsiteY2" fmla="*/ 37323 h 98638"/>
                  <a:gd name="connsiteX3" fmla="*/ 71979 w 149290"/>
                  <a:gd name="connsiteY3" fmla="*/ 21327 h 98638"/>
                  <a:gd name="connsiteX4" fmla="*/ 106636 w 149290"/>
                  <a:gd name="connsiteY4" fmla="*/ 7998 h 98638"/>
                  <a:gd name="connsiteX5" fmla="*/ 149290 w 149290"/>
                  <a:gd name="connsiteY5" fmla="*/ 0 h 9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9290" h="98638">
                    <a:moveTo>
                      <a:pt x="0" y="98638"/>
                    </a:moveTo>
                    <a:cubicBezTo>
                      <a:pt x="15995" y="78200"/>
                      <a:pt x="35990" y="50208"/>
                      <a:pt x="47986" y="37323"/>
                    </a:cubicBezTo>
                    <a:lnTo>
                      <a:pt x="47986" y="37323"/>
                    </a:lnTo>
                    <a:cubicBezTo>
                      <a:pt x="51985" y="34657"/>
                      <a:pt x="62204" y="26214"/>
                      <a:pt x="71979" y="21327"/>
                    </a:cubicBezTo>
                    <a:cubicBezTo>
                      <a:pt x="81754" y="16440"/>
                      <a:pt x="93751" y="11553"/>
                      <a:pt x="106636" y="7998"/>
                    </a:cubicBezTo>
                    <a:cubicBezTo>
                      <a:pt x="119521" y="4444"/>
                      <a:pt x="132406" y="2666"/>
                      <a:pt x="149290" y="0"/>
                    </a:cubicBez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52244B91-4AD1-4214-863B-0DE9C7A32E91}"/>
                  </a:ext>
                </a:extLst>
              </p:cNvPr>
              <p:cNvCxnSpPr>
                <a:cxnSpLocks/>
                <a:stCxn id="34" idx="4"/>
                <a:endCxn id="36" idx="0"/>
              </p:cNvCxnSpPr>
              <p:nvPr/>
            </p:nvCxnSpPr>
            <p:spPr>
              <a:xfrm flipV="1">
                <a:off x="2987173" y="1114975"/>
                <a:ext cx="101042" cy="1592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8C58668F-D36A-4532-8A9E-D2394C8CFF8A}"/>
                  </a:ext>
                </a:extLst>
              </p:cNvPr>
              <p:cNvSpPr/>
              <p:nvPr/>
            </p:nvSpPr>
            <p:spPr>
              <a:xfrm>
                <a:off x="3088214" y="1071627"/>
                <a:ext cx="26757" cy="43348"/>
              </a:xfrm>
              <a:custGeom>
                <a:avLst/>
                <a:gdLst>
                  <a:gd name="connsiteX0" fmla="*/ 0 w 77310"/>
                  <a:gd name="connsiteY0" fmla="*/ 125296 h 125296"/>
                  <a:gd name="connsiteX1" fmla="*/ 53317 w 77310"/>
                  <a:gd name="connsiteY1" fmla="*/ 90640 h 125296"/>
                  <a:gd name="connsiteX2" fmla="*/ 69313 w 77310"/>
                  <a:gd name="connsiteY2" fmla="*/ 69313 h 125296"/>
                  <a:gd name="connsiteX3" fmla="*/ 71979 w 77310"/>
                  <a:gd name="connsiteY3" fmla="*/ 53317 h 125296"/>
                  <a:gd name="connsiteX4" fmla="*/ 77310 w 77310"/>
                  <a:gd name="connsiteY4" fmla="*/ 29324 h 125296"/>
                  <a:gd name="connsiteX5" fmla="*/ 77310 w 77310"/>
                  <a:gd name="connsiteY5" fmla="*/ 7997 h 125296"/>
                  <a:gd name="connsiteX6" fmla="*/ 77310 w 77310"/>
                  <a:gd name="connsiteY6" fmla="*/ 0 h 12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310" h="125296">
                    <a:moveTo>
                      <a:pt x="0" y="125296"/>
                    </a:moveTo>
                    <a:lnTo>
                      <a:pt x="53317" y="90640"/>
                    </a:lnTo>
                    <a:lnTo>
                      <a:pt x="69313" y="69313"/>
                    </a:lnTo>
                    <a:lnTo>
                      <a:pt x="71979" y="53317"/>
                    </a:lnTo>
                    <a:lnTo>
                      <a:pt x="77310" y="29324"/>
                    </a:lnTo>
                    <a:lnTo>
                      <a:pt x="77310" y="7997"/>
                    </a:lnTo>
                    <a:lnTo>
                      <a:pt x="77310" y="0"/>
                    </a:ln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6E529036-6C97-4B36-8ABD-9542F8DC181A}"/>
                  </a:ext>
                </a:extLst>
              </p:cNvPr>
              <p:cNvSpPr/>
              <p:nvPr/>
            </p:nvSpPr>
            <p:spPr>
              <a:xfrm>
                <a:off x="3264694" y="1829831"/>
                <a:ext cx="41539" cy="169069"/>
              </a:xfrm>
              <a:custGeom>
                <a:avLst/>
                <a:gdLst>
                  <a:gd name="connsiteX0" fmla="*/ 0 w 40481"/>
                  <a:gd name="connsiteY0" fmla="*/ 0 h 169069"/>
                  <a:gd name="connsiteX1" fmla="*/ 28575 w 40481"/>
                  <a:gd name="connsiteY1" fmla="*/ 73819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1539"/>
                  <a:gd name="connsiteY0" fmla="*/ 0 h 169069"/>
                  <a:gd name="connsiteX1" fmla="*/ 26194 w 41539"/>
                  <a:gd name="connsiteY1" fmla="*/ 52388 h 169069"/>
                  <a:gd name="connsiteX2" fmla="*/ 40481 w 41539"/>
                  <a:gd name="connsiteY2" fmla="*/ 104775 h 169069"/>
                  <a:gd name="connsiteX3" fmla="*/ 40481 w 41539"/>
                  <a:gd name="connsiteY3" fmla="*/ 133350 h 169069"/>
                  <a:gd name="connsiteX4" fmla="*/ 40481 w 41539"/>
                  <a:gd name="connsiteY4" fmla="*/ 169069 h 169069"/>
                  <a:gd name="connsiteX0" fmla="*/ 0 w 41539"/>
                  <a:gd name="connsiteY0" fmla="*/ 0 h 169069"/>
                  <a:gd name="connsiteX1" fmla="*/ 26194 w 41539"/>
                  <a:gd name="connsiteY1" fmla="*/ 52388 h 169069"/>
                  <a:gd name="connsiteX2" fmla="*/ 40481 w 41539"/>
                  <a:gd name="connsiteY2" fmla="*/ 97631 h 169069"/>
                  <a:gd name="connsiteX3" fmla="*/ 40481 w 41539"/>
                  <a:gd name="connsiteY3" fmla="*/ 133350 h 169069"/>
                  <a:gd name="connsiteX4" fmla="*/ 40481 w 41539"/>
                  <a:gd name="connsiteY4" fmla="*/ 169069 h 169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539" h="169069">
                    <a:moveTo>
                      <a:pt x="0" y="0"/>
                    </a:moveTo>
                    <a:cubicBezTo>
                      <a:pt x="10319" y="22225"/>
                      <a:pt x="19447" y="36116"/>
                      <a:pt x="26194" y="52388"/>
                    </a:cubicBezTo>
                    <a:cubicBezTo>
                      <a:pt x="32941" y="68660"/>
                      <a:pt x="38100" y="84137"/>
                      <a:pt x="40481" y="97631"/>
                    </a:cubicBezTo>
                    <a:cubicBezTo>
                      <a:pt x="42862" y="111125"/>
                      <a:pt x="40481" y="121444"/>
                      <a:pt x="40481" y="133350"/>
                    </a:cubicBezTo>
                    <a:lnTo>
                      <a:pt x="40481" y="169069"/>
                    </a:ln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4FA379E8-409B-492A-98EF-437EF66253F8}"/>
                  </a:ext>
                </a:extLst>
              </p:cNvPr>
              <p:cNvSpPr/>
              <p:nvPr/>
            </p:nvSpPr>
            <p:spPr>
              <a:xfrm>
                <a:off x="3141575" y="1842982"/>
                <a:ext cx="69457" cy="171450"/>
              </a:xfrm>
              <a:custGeom>
                <a:avLst/>
                <a:gdLst>
                  <a:gd name="connsiteX0" fmla="*/ 0 w 40481"/>
                  <a:gd name="connsiteY0" fmla="*/ 0 h 169069"/>
                  <a:gd name="connsiteX1" fmla="*/ 28575 w 40481"/>
                  <a:gd name="connsiteY1" fmla="*/ 73819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1539"/>
                  <a:gd name="connsiteY0" fmla="*/ 0 h 169069"/>
                  <a:gd name="connsiteX1" fmla="*/ 26194 w 41539"/>
                  <a:gd name="connsiteY1" fmla="*/ 52388 h 169069"/>
                  <a:gd name="connsiteX2" fmla="*/ 40481 w 41539"/>
                  <a:gd name="connsiteY2" fmla="*/ 104775 h 169069"/>
                  <a:gd name="connsiteX3" fmla="*/ 40481 w 41539"/>
                  <a:gd name="connsiteY3" fmla="*/ 133350 h 169069"/>
                  <a:gd name="connsiteX4" fmla="*/ 40481 w 41539"/>
                  <a:gd name="connsiteY4" fmla="*/ 169069 h 169069"/>
                  <a:gd name="connsiteX0" fmla="*/ 0 w 41539"/>
                  <a:gd name="connsiteY0" fmla="*/ 0 h 169069"/>
                  <a:gd name="connsiteX1" fmla="*/ 26194 w 41539"/>
                  <a:gd name="connsiteY1" fmla="*/ 52388 h 169069"/>
                  <a:gd name="connsiteX2" fmla="*/ 40481 w 41539"/>
                  <a:gd name="connsiteY2" fmla="*/ 97631 h 169069"/>
                  <a:gd name="connsiteX3" fmla="*/ 40481 w 41539"/>
                  <a:gd name="connsiteY3" fmla="*/ 133350 h 169069"/>
                  <a:gd name="connsiteX4" fmla="*/ 40481 w 41539"/>
                  <a:gd name="connsiteY4" fmla="*/ 169069 h 169069"/>
                  <a:gd name="connsiteX0" fmla="*/ 0 w 41539"/>
                  <a:gd name="connsiteY0" fmla="*/ 0 h 169069"/>
                  <a:gd name="connsiteX1" fmla="*/ 26194 w 41539"/>
                  <a:gd name="connsiteY1" fmla="*/ 45244 h 169069"/>
                  <a:gd name="connsiteX2" fmla="*/ 40481 w 41539"/>
                  <a:gd name="connsiteY2" fmla="*/ 97631 h 169069"/>
                  <a:gd name="connsiteX3" fmla="*/ 40481 w 41539"/>
                  <a:gd name="connsiteY3" fmla="*/ 133350 h 169069"/>
                  <a:gd name="connsiteX4" fmla="*/ 40481 w 41539"/>
                  <a:gd name="connsiteY4" fmla="*/ 169069 h 169069"/>
                  <a:gd name="connsiteX0" fmla="*/ 0 w 41539"/>
                  <a:gd name="connsiteY0" fmla="*/ 0 h 171450"/>
                  <a:gd name="connsiteX1" fmla="*/ 26194 w 41539"/>
                  <a:gd name="connsiteY1" fmla="*/ 47625 h 171450"/>
                  <a:gd name="connsiteX2" fmla="*/ 40481 w 41539"/>
                  <a:gd name="connsiteY2" fmla="*/ 100012 h 171450"/>
                  <a:gd name="connsiteX3" fmla="*/ 40481 w 41539"/>
                  <a:gd name="connsiteY3" fmla="*/ 135731 h 171450"/>
                  <a:gd name="connsiteX4" fmla="*/ 40481 w 41539"/>
                  <a:gd name="connsiteY4" fmla="*/ 171450 h 171450"/>
                  <a:gd name="connsiteX0" fmla="*/ 0 w 40791"/>
                  <a:gd name="connsiteY0" fmla="*/ 0 h 171450"/>
                  <a:gd name="connsiteX1" fmla="*/ 26194 w 40791"/>
                  <a:gd name="connsiteY1" fmla="*/ 47625 h 171450"/>
                  <a:gd name="connsiteX2" fmla="*/ 36285 w 40791"/>
                  <a:gd name="connsiteY2" fmla="*/ 97631 h 171450"/>
                  <a:gd name="connsiteX3" fmla="*/ 40481 w 40791"/>
                  <a:gd name="connsiteY3" fmla="*/ 135731 h 171450"/>
                  <a:gd name="connsiteX4" fmla="*/ 40481 w 40791"/>
                  <a:gd name="connsiteY4" fmla="*/ 171450 h 171450"/>
                  <a:gd name="connsiteX0" fmla="*/ 0 w 40791"/>
                  <a:gd name="connsiteY0" fmla="*/ 0 h 171450"/>
                  <a:gd name="connsiteX1" fmla="*/ 14969 w 40791"/>
                  <a:gd name="connsiteY1" fmla="*/ 26299 h 171450"/>
                  <a:gd name="connsiteX2" fmla="*/ 26194 w 40791"/>
                  <a:gd name="connsiteY2" fmla="*/ 47625 h 171450"/>
                  <a:gd name="connsiteX3" fmla="*/ 36285 w 40791"/>
                  <a:gd name="connsiteY3" fmla="*/ 97631 h 171450"/>
                  <a:gd name="connsiteX4" fmla="*/ 40481 w 40791"/>
                  <a:gd name="connsiteY4" fmla="*/ 135731 h 171450"/>
                  <a:gd name="connsiteX5" fmla="*/ 40481 w 40791"/>
                  <a:gd name="connsiteY5" fmla="*/ 171450 h 171450"/>
                  <a:gd name="connsiteX0" fmla="*/ 0 w 40791"/>
                  <a:gd name="connsiteY0" fmla="*/ 0 h 171450"/>
                  <a:gd name="connsiteX1" fmla="*/ 14969 w 40791"/>
                  <a:gd name="connsiteY1" fmla="*/ 26299 h 171450"/>
                  <a:gd name="connsiteX2" fmla="*/ 26194 w 40791"/>
                  <a:gd name="connsiteY2" fmla="*/ 47625 h 171450"/>
                  <a:gd name="connsiteX3" fmla="*/ 36285 w 40791"/>
                  <a:gd name="connsiteY3" fmla="*/ 97631 h 171450"/>
                  <a:gd name="connsiteX4" fmla="*/ 40481 w 40791"/>
                  <a:gd name="connsiteY4" fmla="*/ 135731 h 171450"/>
                  <a:gd name="connsiteX5" fmla="*/ 40481 w 40791"/>
                  <a:gd name="connsiteY5" fmla="*/ 171450 h 171450"/>
                  <a:gd name="connsiteX0" fmla="*/ 0 w 40791"/>
                  <a:gd name="connsiteY0" fmla="*/ 0 h 171450"/>
                  <a:gd name="connsiteX1" fmla="*/ 14969 w 40791"/>
                  <a:gd name="connsiteY1" fmla="*/ 26299 h 171450"/>
                  <a:gd name="connsiteX2" fmla="*/ 27592 w 40791"/>
                  <a:gd name="connsiteY2" fmla="*/ 57150 h 171450"/>
                  <a:gd name="connsiteX3" fmla="*/ 36285 w 40791"/>
                  <a:gd name="connsiteY3" fmla="*/ 97631 h 171450"/>
                  <a:gd name="connsiteX4" fmla="*/ 40481 w 40791"/>
                  <a:gd name="connsiteY4" fmla="*/ 135731 h 171450"/>
                  <a:gd name="connsiteX5" fmla="*/ 40481 w 40791"/>
                  <a:gd name="connsiteY5" fmla="*/ 17145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791" h="171450">
                    <a:moveTo>
                      <a:pt x="0" y="0"/>
                    </a:moveTo>
                    <a:cubicBezTo>
                      <a:pt x="2495" y="4383"/>
                      <a:pt x="10370" y="16774"/>
                      <a:pt x="14969" y="26299"/>
                    </a:cubicBezTo>
                    <a:cubicBezTo>
                      <a:pt x="19568" y="35824"/>
                      <a:pt x="24039" y="45261"/>
                      <a:pt x="27592" y="57150"/>
                    </a:cubicBezTo>
                    <a:cubicBezTo>
                      <a:pt x="31145" y="69039"/>
                      <a:pt x="34137" y="84534"/>
                      <a:pt x="36285" y="97631"/>
                    </a:cubicBezTo>
                    <a:cubicBezTo>
                      <a:pt x="38433" y="110728"/>
                      <a:pt x="39782" y="123428"/>
                      <a:pt x="40481" y="135731"/>
                    </a:cubicBezTo>
                    <a:cubicBezTo>
                      <a:pt x="41180" y="148034"/>
                      <a:pt x="40481" y="159544"/>
                      <a:pt x="40481" y="171450"/>
                    </a:cubicBez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138AAB7-D13C-4330-BB6E-48B45FC6C1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06233" y="1997871"/>
                <a:ext cx="0" cy="288131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4718772-3E64-45C1-B4AA-ECD4E9042A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12090" y="1997871"/>
                <a:ext cx="0" cy="288131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8645EC6D-BD55-4E1D-8686-167B445F8D96}"/>
                  </a:ext>
                </a:extLst>
              </p:cNvPr>
              <p:cNvSpPr/>
              <p:nvPr/>
            </p:nvSpPr>
            <p:spPr>
              <a:xfrm>
                <a:off x="2159794" y="4874419"/>
                <a:ext cx="1052512" cy="102394"/>
              </a:xfrm>
              <a:custGeom>
                <a:avLst/>
                <a:gdLst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4875 w 1052512"/>
                  <a:gd name="connsiteY7" fmla="*/ 92869 h 102394"/>
                  <a:gd name="connsiteX8" fmla="*/ 847725 w 1052512"/>
                  <a:gd name="connsiteY8" fmla="*/ 90487 h 102394"/>
                  <a:gd name="connsiteX9" fmla="*/ 771525 w 1052512"/>
                  <a:gd name="connsiteY9" fmla="*/ 73819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4875 w 1052512"/>
                  <a:gd name="connsiteY7" fmla="*/ 92869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5368 w 1052512"/>
                  <a:gd name="connsiteY1" fmla="*/ 50006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52512" h="102394">
                    <a:moveTo>
                      <a:pt x="1052512" y="0"/>
                    </a:moveTo>
                    <a:lnTo>
                      <a:pt x="1045368" y="50006"/>
                    </a:lnTo>
                    <a:cubicBezTo>
                      <a:pt x="1042590" y="61515"/>
                      <a:pt x="1040606" y="63897"/>
                      <a:pt x="1035844" y="69056"/>
                    </a:cubicBezTo>
                    <a:cubicBezTo>
                      <a:pt x="1031082" y="74215"/>
                      <a:pt x="1023938" y="76993"/>
                      <a:pt x="1016794" y="80962"/>
                    </a:cubicBezTo>
                    <a:lnTo>
                      <a:pt x="995362" y="92868"/>
                    </a:lnTo>
                    <a:cubicBezTo>
                      <a:pt x="987028" y="96440"/>
                      <a:pt x="971549" y="102394"/>
                      <a:pt x="966787" y="102394"/>
                    </a:cubicBezTo>
                    <a:lnTo>
                      <a:pt x="952500" y="102394"/>
                    </a:lnTo>
                    <a:cubicBezTo>
                      <a:pt x="941785" y="101203"/>
                      <a:pt x="920750" y="96838"/>
                      <a:pt x="902494" y="95250"/>
                    </a:cubicBezTo>
                    <a:lnTo>
                      <a:pt x="847725" y="90487"/>
                    </a:lnTo>
                    <a:cubicBezTo>
                      <a:pt x="825897" y="87709"/>
                      <a:pt x="795337" y="80963"/>
                      <a:pt x="771525" y="78582"/>
                    </a:cubicBezTo>
                    <a:lnTo>
                      <a:pt x="700088" y="71438"/>
                    </a:lnTo>
                    <a:lnTo>
                      <a:pt x="647700" y="66675"/>
                    </a:lnTo>
                    <a:lnTo>
                      <a:pt x="588169" y="61912"/>
                    </a:lnTo>
                    <a:lnTo>
                      <a:pt x="528637" y="57150"/>
                    </a:lnTo>
                    <a:cubicBezTo>
                      <a:pt x="506412" y="55166"/>
                      <a:pt x="484980" y="51593"/>
                      <a:pt x="454818" y="50006"/>
                    </a:cubicBezTo>
                    <a:lnTo>
                      <a:pt x="364331" y="45244"/>
                    </a:lnTo>
                    <a:cubicBezTo>
                      <a:pt x="336550" y="44053"/>
                      <a:pt x="315912" y="43656"/>
                      <a:pt x="288131" y="42862"/>
                    </a:cubicBezTo>
                    <a:lnTo>
                      <a:pt x="204787" y="40481"/>
                    </a:lnTo>
                    <a:cubicBezTo>
                      <a:pt x="182562" y="39687"/>
                      <a:pt x="169068" y="38100"/>
                      <a:pt x="154781" y="38100"/>
                    </a:cubicBezTo>
                    <a:lnTo>
                      <a:pt x="111919" y="38100"/>
                    </a:lnTo>
                    <a:cubicBezTo>
                      <a:pt x="94060" y="37703"/>
                      <a:pt x="63500" y="34925"/>
                      <a:pt x="47625" y="35719"/>
                    </a:cubicBezTo>
                    <a:lnTo>
                      <a:pt x="0" y="38100"/>
                    </a:ln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A1A034E1-5D74-4E56-94C5-DF9FADD35D8D}"/>
                  </a:ext>
                </a:extLst>
              </p:cNvPr>
              <p:cNvSpPr/>
              <p:nvPr/>
            </p:nvSpPr>
            <p:spPr>
              <a:xfrm>
                <a:off x="2162174" y="4869780"/>
                <a:ext cx="1142985" cy="185738"/>
              </a:xfrm>
              <a:custGeom>
                <a:avLst/>
                <a:gdLst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4875 w 1052512"/>
                  <a:gd name="connsiteY7" fmla="*/ 92869 h 102394"/>
                  <a:gd name="connsiteX8" fmla="*/ 847725 w 1052512"/>
                  <a:gd name="connsiteY8" fmla="*/ 90487 h 102394"/>
                  <a:gd name="connsiteX9" fmla="*/ 771525 w 1052512"/>
                  <a:gd name="connsiteY9" fmla="*/ 73819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4875 w 1052512"/>
                  <a:gd name="connsiteY7" fmla="*/ 92869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5368 w 1052512"/>
                  <a:gd name="connsiteY1" fmla="*/ 50006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88806 w 1088806"/>
                  <a:gd name="connsiteY0" fmla="*/ 0 h 192881"/>
                  <a:gd name="connsiteX1" fmla="*/ 1045368 w 1088806"/>
                  <a:gd name="connsiteY1" fmla="*/ 140493 h 192881"/>
                  <a:gd name="connsiteX2" fmla="*/ 1035844 w 1088806"/>
                  <a:gd name="connsiteY2" fmla="*/ 159543 h 192881"/>
                  <a:gd name="connsiteX3" fmla="*/ 1016794 w 1088806"/>
                  <a:gd name="connsiteY3" fmla="*/ 171449 h 192881"/>
                  <a:gd name="connsiteX4" fmla="*/ 995362 w 1088806"/>
                  <a:gd name="connsiteY4" fmla="*/ 183355 h 192881"/>
                  <a:gd name="connsiteX5" fmla="*/ 966787 w 1088806"/>
                  <a:gd name="connsiteY5" fmla="*/ 192881 h 192881"/>
                  <a:gd name="connsiteX6" fmla="*/ 952500 w 1088806"/>
                  <a:gd name="connsiteY6" fmla="*/ 192881 h 192881"/>
                  <a:gd name="connsiteX7" fmla="*/ 902494 w 1088806"/>
                  <a:gd name="connsiteY7" fmla="*/ 185737 h 192881"/>
                  <a:gd name="connsiteX8" fmla="*/ 847725 w 1088806"/>
                  <a:gd name="connsiteY8" fmla="*/ 180974 h 192881"/>
                  <a:gd name="connsiteX9" fmla="*/ 771525 w 1088806"/>
                  <a:gd name="connsiteY9" fmla="*/ 169069 h 192881"/>
                  <a:gd name="connsiteX10" fmla="*/ 700088 w 1088806"/>
                  <a:gd name="connsiteY10" fmla="*/ 161925 h 192881"/>
                  <a:gd name="connsiteX11" fmla="*/ 647700 w 1088806"/>
                  <a:gd name="connsiteY11" fmla="*/ 157162 h 192881"/>
                  <a:gd name="connsiteX12" fmla="*/ 588169 w 1088806"/>
                  <a:gd name="connsiteY12" fmla="*/ 152399 h 192881"/>
                  <a:gd name="connsiteX13" fmla="*/ 528637 w 1088806"/>
                  <a:gd name="connsiteY13" fmla="*/ 147637 h 192881"/>
                  <a:gd name="connsiteX14" fmla="*/ 454818 w 1088806"/>
                  <a:gd name="connsiteY14" fmla="*/ 140493 h 192881"/>
                  <a:gd name="connsiteX15" fmla="*/ 364331 w 1088806"/>
                  <a:gd name="connsiteY15" fmla="*/ 135731 h 192881"/>
                  <a:gd name="connsiteX16" fmla="*/ 288131 w 1088806"/>
                  <a:gd name="connsiteY16" fmla="*/ 133349 h 192881"/>
                  <a:gd name="connsiteX17" fmla="*/ 204787 w 1088806"/>
                  <a:gd name="connsiteY17" fmla="*/ 130968 h 192881"/>
                  <a:gd name="connsiteX18" fmla="*/ 154781 w 1088806"/>
                  <a:gd name="connsiteY18" fmla="*/ 128587 h 192881"/>
                  <a:gd name="connsiteX19" fmla="*/ 111919 w 1088806"/>
                  <a:gd name="connsiteY19" fmla="*/ 128587 h 192881"/>
                  <a:gd name="connsiteX20" fmla="*/ 47625 w 1088806"/>
                  <a:gd name="connsiteY20" fmla="*/ 126206 h 192881"/>
                  <a:gd name="connsiteX21" fmla="*/ 0 w 1088806"/>
                  <a:gd name="connsiteY21" fmla="*/ 128587 h 192881"/>
                  <a:gd name="connsiteX0" fmla="*/ 1088806 w 1088806"/>
                  <a:gd name="connsiteY0" fmla="*/ 0 h 192881"/>
                  <a:gd name="connsiteX1" fmla="*/ 1045368 w 1088806"/>
                  <a:gd name="connsiteY1" fmla="*/ 140493 h 192881"/>
                  <a:gd name="connsiteX2" fmla="*/ 1035844 w 1088806"/>
                  <a:gd name="connsiteY2" fmla="*/ 159543 h 192881"/>
                  <a:gd name="connsiteX3" fmla="*/ 1016794 w 1088806"/>
                  <a:gd name="connsiteY3" fmla="*/ 171449 h 192881"/>
                  <a:gd name="connsiteX4" fmla="*/ 995362 w 1088806"/>
                  <a:gd name="connsiteY4" fmla="*/ 183355 h 192881"/>
                  <a:gd name="connsiteX5" fmla="*/ 966787 w 1088806"/>
                  <a:gd name="connsiteY5" fmla="*/ 192881 h 192881"/>
                  <a:gd name="connsiteX6" fmla="*/ 952500 w 1088806"/>
                  <a:gd name="connsiteY6" fmla="*/ 192881 h 192881"/>
                  <a:gd name="connsiteX7" fmla="*/ 902494 w 1088806"/>
                  <a:gd name="connsiteY7" fmla="*/ 185737 h 192881"/>
                  <a:gd name="connsiteX8" fmla="*/ 847725 w 1088806"/>
                  <a:gd name="connsiteY8" fmla="*/ 180974 h 192881"/>
                  <a:gd name="connsiteX9" fmla="*/ 771525 w 1088806"/>
                  <a:gd name="connsiteY9" fmla="*/ 169069 h 192881"/>
                  <a:gd name="connsiteX10" fmla="*/ 700088 w 1088806"/>
                  <a:gd name="connsiteY10" fmla="*/ 161925 h 192881"/>
                  <a:gd name="connsiteX11" fmla="*/ 647700 w 1088806"/>
                  <a:gd name="connsiteY11" fmla="*/ 157162 h 192881"/>
                  <a:gd name="connsiteX12" fmla="*/ 588169 w 1088806"/>
                  <a:gd name="connsiteY12" fmla="*/ 152399 h 192881"/>
                  <a:gd name="connsiteX13" fmla="*/ 528637 w 1088806"/>
                  <a:gd name="connsiteY13" fmla="*/ 147637 h 192881"/>
                  <a:gd name="connsiteX14" fmla="*/ 454818 w 1088806"/>
                  <a:gd name="connsiteY14" fmla="*/ 140493 h 192881"/>
                  <a:gd name="connsiteX15" fmla="*/ 364331 w 1088806"/>
                  <a:gd name="connsiteY15" fmla="*/ 135731 h 192881"/>
                  <a:gd name="connsiteX16" fmla="*/ 288131 w 1088806"/>
                  <a:gd name="connsiteY16" fmla="*/ 133349 h 192881"/>
                  <a:gd name="connsiteX17" fmla="*/ 204787 w 1088806"/>
                  <a:gd name="connsiteY17" fmla="*/ 130968 h 192881"/>
                  <a:gd name="connsiteX18" fmla="*/ 154781 w 1088806"/>
                  <a:gd name="connsiteY18" fmla="*/ 128587 h 192881"/>
                  <a:gd name="connsiteX19" fmla="*/ 111919 w 1088806"/>
                  <a:gd name="connsiteY19" fmla="*/ 128587 h 192881"/>
                  <a:gd name="connsiteX20" fmla="*/ 47625 w 1088806"/>
                  <a:gd name="connsiteY20" fmla="*/ 126206 h 192881"/>
                  <a:gd name="connsiteX21" fmla="*/ 0 w 1088806"/>
                  <a:gd name="connsiteY21" fmla="*/ 128587 h 192881"/>
                  <a:gd name="connsiteX0" fmla="*/ 1088806 w 1088806"/>
                  <a:gd name="connsiteY0" fmla="*/ 0 h 192899"/>
                  <a:gd name="connsiteX1" fmla="*/ 1045368 w 1088806"/>
                  <a:gd name="connsiteY1" fmla="*/ 140493 h 192899"/>
                  <a:gd name="connsiteX2" fmla="*/ 1035844 w 1088806"/>
                  <a:gd name="connsiteY2" fmla="*/ 159543 h 192899"/>
                  <a:gd name="connsiteX3" fmla="*/ 1016794 w 1088806"/>
                  <a:gd name="connsiteY3" fmla="*/ 171449 h 192899"/>
                  <a:gd name="connsiteX4" fmla="*/ 995362 w 1088806"/>
                  <a:gd name="connsiteY4" fmla="*/ 183355 h 192899"/>
                  <a:gd name="connsiteX5" fmla="*/ 969055 w 1088806"/>
                  <a:gd name="connsiteY5" fmla="*/ 183356 h 192899"/>
                  <a:gd name="connsiteX6" fmla="*/ 952500 w 1088806"/>
                  <a:gd name="connsiteY6" fmla="*/ 192881 h 192899"/>
                  <a:gd name="connsiteX7" fmla="*/ 902494 w 1088806"/>
                  <a:gd name="connsiteY7" fmla="*/ 185737 h 192899"/>
                  <a:gd name="connsiteX8" fmla="*/ 847725 w 1088806"/>
                  <a:gd name="connsiteY8" fmla="*/ 180974 h 192899"/>
                  <a:gd name="connsiteX9" fmla="*/ 771525 w 1088806"/>
                  <a:gd name="connsiteY9" fmla="*/ 169069 h 192899"/>
                  <a:gd name="connsiteX10" fmla="*/ 700088 w 1088806"/>
                  <a:gd name="connsiteY10" fmla="*/ 161925 h 192899"/>
                  <a:gd name="connsiteX11" fmla="*/ 647700 w 1088806"/>
                  <a:gd name="connsiteY11" fmla="*/ 157162 h 192899"/>
                  <a:gd name="connsiteX12" fmla="*/ 588169 w 1088806"/>
                  <a:gd name="connsiteY12" fmla="*/ 152399 h 192899"/>
                  <a:gd name="connsiteX13" fmla="*/ 528637 w 1088806"/>
                  <a:gd name="connsiteY13" fmla="*/ 147637 h 192899"/>
                  <a:gd name="connsiteX14" fmla="*/ 454818 w 1088806"/>
                  <a:gd name="connsiteY14" fmla="*/ 140493 h 192899"/>
                  <a:gd name="connsiteX15" fmla="*/ 364331 w 1088806"/>
                  <a:gd name="connsiteY15" fmla="*/ 135731 h 192899"/>
                  <a:gd name="connsiteX16" fmla="*/ 288131 w 1088806"/>
                  <a:gd name="connsiteY16" fmla="*/ 133349 h 192899"/>
                  <a:gd name="connsiteX17" fmla="*/ 204787 w 1088806"/>
                  <a:gd name="connsiteY17" fmla="*/ 130968 h 192899"/>
                  <a:gd name="connsiteX18" fmla="*/ 154781 w 1088806"/>
                  <a:gd name="connsiteY18" fmla="*/ 128587 h 192899"/>
                  <a:gd name="connsiteX19" fmla="*/ 111919 w 1088806"/>
                  <a:gd name="connsiteY19" fmla="*/ 128587 h 192899"/>
                  <a:gd name="connsiteX20" fmla="*/ 47625 w 1088806"/>
                  <a:gd name="connsiteY20" fmla="*/ 126206 h 192899"/>
                  <a:gd name="connsiteX21" fmla="*/ 0 w 1088806"/>
                  <a:gd name="connsiteY21" fmla="*/ 128587 h 192899"/>
                  <a:gd name="connsiteX0" fmla="*/ 1088806 w 1088806"/>
                  <a:gd name="connsiteY0" fmla="*/ 0 h 186195"/>
                  <a:gd name="connsiteX1" fmla="*/ 1045368 w 1088806"/>
                  <a:gd name="connsiteY1" fmla="*/ 140493 h 186195"/>
                  <a:gd name="connsiteX2" fmla="*/ 1035844 w 1088806"/>
                  <a:gd name="connsiteY2" fmla="*/ 159543 h 186195"/>
                  <a:gd name="connsiteX3" fmla="*/ 1016794 w 1088806"/>
                  <a:gd name="connsiteY3" fmla="*/ 171449 h 186195"/>
                  <a:gd name="connsiteX4" fmla="*/ 995362 w 1088806"/>
                  <a:gd name="connsiteY4" fmla="*/ 183355 h 186195"/>
                  <a:gd name="connsiteX5" fmla="*/ 969055 w 1088806"/>
                  <a:gd name="connsiteY5" fmla="*/ 183356 h 186195"/>
                  <a:gd name="connsiteX6" fmla="*/ 952500 w 1088806"/>
                  <a:gd name="connsiteY6" fmla="*/ 185738 h 186195"/>
                  <a:gd name="connsiteX7" fmla="*/ 902494 w 1088806"/>
                  <a:gd name="connsiteY7" fmla="*/ 185737 h 186195"/>
                  <a:gd name="connsiteX8" fmla="*/ 847725 w 1088806"/>
                  <a:gd name="connsiteY8" fmla="*/ 180974 h 186195"/>
                  <a:gd name="connsiteX9" fmla="*/ 771525 w 1088806"/>
                  <a:gd name="connsiteY9" fmla="*/ 169069 h 186195"/>
                  <a:gd name="connsiteX10" fmla="*/ 700088 w 1088806"/>
                  <a:gd name="connsiteY10" fmla="*/ 161925 h 186195"/>
                  <a:gd name="connsiteX11" fmla="*/ 647700 w 1088806"/>
                  <a:gd name="connsiteY11" fmla="*/ 157162 h 186195"/>
                  <a:gd name="connsiteX12" fmla="*/ 588169 w 1088806"/>
                  <a:gd name="connsiteY12" fmla="*/ 152399 h 186195"/>
                  <a:gd name="connsiteX13" fmla="*/ 528637 w 1088806"/>
                  <a:gd name="connsiteY13" fmla="*/ 147637 h 186195"/>
                  <a:gd name="connsiteX14" fmla="*/ 454818 w 1088806"/>
                  <a:gd name="connsiteY14" fmla="*/ 140493 h 186195"/>
                  <a:gd name="connsiteX15" fmla="*/ 364331 w 1088806"/>
                  <a:gd name="connsiteY15" fmla="*/ 135731 h 186195"/>
                  <a:gd name="connsiteX16" fmla="*/ 288131 w 1088806"/>
                  <a:gd name="connsiteY16" fmla="*/ 133349 h 186195"/>
                  <a:gd name="connsiteX17" fmla="*/ 204787 w 1088806"/>
                  <a:gd name="connsiteY17" fmla="*/ 130968 h 186195"/>
                  <a:gd name="connsiteX18" fmla="*/ 154781 w 1088806"/>
                  <a:gd name="connsiteY18" fmla="*/ 128587 h 186195"/>
                  <a:gd name="connsiteX19" fmla="*/ 111919 w 1088806"/>
                  <a:gd name="connsiteY19" fmla="*/ 128587 h 186195"/>
                  <a:gd name="connsiteX20" fmla="*/ 47625 w 1088806"/>
                  <a:gd name="connsiteY20" fmla="*/ 126206 h 186195"/>
                  <a:gd name="connsiteX21" fmla="*/ 0 w 1088806"/>
                  <a:gd name="connsiteY21" fmla="*/ 128587 h 186195"/>
                  <a:gd name="connsiteX0" fmla="*/ 1088806 w 1088806"/>
                  <a:gd name="connsiteY0" fmla="*/ 0 h 185738"/>
                  <a:gd name="connsiteX1" fmla="*/ 1045368 w 1088806"/>
                  <a:gd name="connsiteY1" fmla="*/ 140493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83355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1525 w 1088806"/>
                  <a:gd name="connsiteY9" fmla="*/ 169069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45368 w 1088806"/>
                  <a:gd name="connsiteY1" fmla="*/ 140493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83355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45368 w 1088806"/>
                  <a:gd name="connsiteY1" fmla="*/ 140493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83355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45368 w 1088806"/>
                  <a:gd name="connsiteY1" fmla="*/ 140493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78592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45368 w 1088806"/>
                  <a:gd name="connsiteY1" fmla="*/ 140493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78592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65784 w 1088806"/>
                  <a:gd name="connsiteY1" fmla="*/ 97631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78592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65784 w 1088806"/>
                  <a:gd name="connsiteY1" fmla="*/ 97631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78592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68053 w 1088806"/>
                  <a:gd name="connsiteY1" fmla="*/ 97631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78592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88806" h="185738">
                    <a:moveTo>
                      <a:pt x="1088806" y="0"/>
                    </a:moveTo>
                    <a:cubicBezTo>
                      <a:pt x="1078865" y="58737"/>
                      <a:pt x="1087069" y="50800"/>
                      <a:pt x="1068053" y="97631"/>
                    </a:cubicBezTo>
                    <a:cubicBezTo>
                      <a:pt x="1065275" y="109140"/>
                      <a:pt x="1044387" y="147240"/>
                      <a:pt x="1035844" y="159543"/>
                    </a:cubicBezTo>
                    <a:cubicBezTo>
                      <a:pt x="1027301" y="171846"/>
                      <a:pt x="1023541" y="168274"/>
                      <a:pt x="1016794" y="171449"/>
                    </a:cubicBezTo>
                    <a:cubicBezTo>
                      <a:pt x="1010047" y="174624"/>
                      <a:pt x="1003318" y="176608"/>
                      <a:pt x="995362" y="178592"/>
                    </a:cubicBezTo>
                    <a:cubicBezTo>
                      <a:pt x="987406" y="180576"/>
                      <a:pt x="976199" y="182165"/>
                      <a:pt x="969055" y="183356"/>
                    </a:cubicBezTo>
                    <a:cubicBezTo>
                      <a:pt x="961911" y="184547"/>
                      <a:pt x="963593" y="185738"/>
                      <a:pt x="952500" y="185738"/>
                    </a:cubicBezTo>
                    <a:cubicBezTo>
                      <a:pt x="941407" y="185738"/>
                      <a:pt x="919956" y="184150"/>
                      <a:pt x="902494" y="183356"/>
                    </a:cubicBezTo>
                    <a:cubicBezTo>
                      <a:pt x="885032" y="182562"/>
                      <a:pt x="869175" y="182958"/>
                      <a:pt x="847725" y="180974"/>
                    </a:cubicBezTo>
                    <a:cubicBezTo>
                      <a:pt x="826275" y="178990"/>
                      <a:pt x="798399" y="174625"/>
                      <a:pt x="773793" y="171450"/>
                    </a:cubicBezTo>
                    <a:lnTo>
                      <a:pt x="700088" y="161925"/>
                    </a:lnTo>
                    <a:cubicBezTo>
                      <a:pt x="679073" y="159544"/>
                      <a:pt x="665163" y="158750"/>
                      <a:pt x="647700" y="157162"/>
                    </a:cubicBezTo>
                    <a:lnTo>
                      <a:pt x="588169" y="152399"/>
                    </a:lnTo>
                    <a:lnTo>
                      <a:pt x="528637" y="147637"/>
                    </a:lnTo>
                    <a:cubicBezTo>
                      <a:pt x="506412" y="145653"/>
                      <a:pt x="484980" y="142080"/>
                      <a:pt x="454818" y="140493"/>
                    </a:cubicBezTo>
                    <a:lnTo>
                      <a:pt x="364331" y="135731"/>
                    </a:lnTo>
                    <a:cubicBezTo>
                      <a:pt x="336550" y="134540"/>
                      <a:pt x="315912" y="134143"/>
                      <a:pt x="288131" y="133349"/>
                    </a:cubicBezTo>
                    <a:lnTo>
                      <a:pt x="204787" y="130968"/>
                    </a:lnTo>
                    <a:cubicBezTo>
                      <a:pt x="182562" y="130174"/>
                      <a:pt x="169068" y="128587"/>
                      <a:pt x="154781" y="128587"/>
                    </a:cubicBezTo>
                    <a:lnTo>
                      <a:pt x="111919" y="128587"/>
                    </a:lnTo>
                    <a:cubicBezTo>
                      <a:pt x="94060" y="128190"/>
                      <a:pt x="63500" y="125412"/>
                      <a:pt x="47625" y="126206"/>
                    </a:cubicBezTo>
                    <a:lnTo>
                      <a:pt x="0" y="128587"/>
                    </a:ln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32AF4F2-A37D-4B9D-BA08-941913269DFB}"/>
                </a:ext>
              </a:extLst>
            </p:cNvPr>
            <p:cNvGrpSpPr/>
            <p:nvPr/>
          </p:nvGrpSpPr>
          <p:grpSpPr>
            <a:xfrm flipH="1">
              <a:off x="1054903" y="918991"/>
              <a:ext cx="1146439" cy="4288927"/>
              <a:chOff x="2159794" y="766591"/>
              <a:chExt cx="1146439" cy="4288927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26ED3B25-DECA-404B-8EC2-27B91CC1B9BB}"/>
                  </a:ext>
                </a:extLst>
              </p:cNvPr>
              <p:cNvCxnSpPr/>
              <p:nvPr/>
            </p:nvCxnSpPr>
            <p:spPr>
              <a:xfrm flipV="1">
                <a:off x="2762014" y="811784"/>
                <a:ext cx="0" cy="797815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0D810123-8B37-4CAB-87D0-75B5B377DA08}"/>
                  </a:ext>
                </a:extLst>
              </p:cNvPr>
              <p:cNvSpPr/>
              <p:nvPr/>
            </p:nvSpPr>
            <p:spPr>
              <a:xfrm>
                <a:off x="2950786" y="1593227"/>
                <a:ext cx="314928" cy="236855"/>
              </a:xfrm>
              <a:custGeom>
                <a:avLst/>
                <a:gdLst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44003" h="710469">
                    <a:moveTo>
                      <a:pt x="0" y="0"/>
                    </a:moveTo>
                    <a:lnTo>
                      <a:pt x="36182" y="55917"/>
                    </a:lnTo>
                    <a:lnTo>
                      <a:pt x="82231" y="82230"/>
                    </a:lnTo>
                    <a:cubicBezTo>
                      <a:pt x="112382" y="92097"/>
                      <a:pt x="172136" y="101965"/>
                      <a:pt x="217088" y="115122"/>
                    </a:cubicBezTo>
                    <a:cubicBezTo>
                      <a:pt x="262041" y="128279"/>
                      <a:pt x="311927" y="145273"/>
                      <a:pt x="351946" y="161171"/>
                    </a:cubicBezTo>
                    <a:cubicBezTo>
                      <a:pt x="391965" y="177069"/>
                      <a:pt x="423211" y="190775"/>
                      <a:pt x="457200" y="210510"/>
                    </a:cubicBezTo>
                    <a:lnTo>
                      <a:pt x="559166" y="269715"/>
                    </a:lnTo>
                    <a:cubicBezTo>
                      <a:pt x="590414" y="290547"/>
                      <a:pt x="619468" y="315764"/>
                      <a:pt x="644685" y="335499"/>
                    </a:cubicBezTo>
                    <a:lnTo>
                      <a:pt x="720337" y="394705"/>
                    </a:lnTo>
                    <a:cubicBezTo>
                      <a:pt x="749940" y="424308"/>
                      <a:pt x="803664" y="486803"/>
                      <a:pt x="822303" y="513117"/>
                    </a:cubicBezTo>
                    <a:lnTo>
                      <a:pt x="878219" y="592058"/>
                    </a:lnTo>
                    <a:cubicBezTo>
                      <a:pt x="895213" y="616727"/>
                      <a:pt x="917690" y="644685"/>
                      <a:pt x="924268" y="661131"/>
                    </a:cubicBezTo>
                    <a:lnTo>
                      <a:pt x="944003" y="710469"/>
                    </a:lnTo>
                  </a:path>
                </a:pathLst>
              </a:cu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9D00EB96-80D7-49BA-9A9A-76F87DAA7C04}"/>
                  </a:ext>
                </a:extLst>
              </p:cNvPr>
              <p:cNvSpPr/>
              <p:nvPr/>
            </p:nvSpPr>
            <p:spPr>
              <a:xfrm>
                <a:off x="2762014" y="1609599"/>
                <a:ext cx="381060" cy="236855"/>
              </a:xfrm>
              <a:custGeom>
                <a:avLst/>
                <a:gdLst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42760 w 1144645"/>
                  <a:gd name="connsiteY2" fmla="*/ 118412 h 713758"/>
                  <a:gd name="connsiteX3" fmla="*/ 55917 w 1144645"/>
                  <a:gd name="connsiteY3" fmla="*/ 154593 h 713758"/>
                  <a:gd name="connsiteX4" fmla="*/ 75652 w 1144645"/>
                  <a:gd name="connsiteY4" fmla="*/ 187485 h 713758"/>
                  <a:gd name="connsiteX5" fmla="*/ 105255 w 1144645"/>
                  <a:gd name="connsiteY5" fmla="*/ 223666 h 713758"/>
                  <a:gd name="connsiteX6" fmla="*/ 141436 w 1144645"/>
                  <a:gd name="connsiteY6" fmla="*/ 263137 h 713758"/>
                  <a:gd name="connsiteX7" fmla="*/ 174328 w 1144645"/>
                  <a:gd name="connsiteY7" fmla="*/ 289450 h 713758"/>
                  <a:gd name="connsiteX8" fmla="*/ 217088 w 1144645"/>
                  <a:gd name="connsiteY8" fmla="*/ 312475 h 713758"/>
                  <a:gd name="connsiteX9" fmla="*/ 266426 w 1144645"/>
                  <a:gd name="connsiteY9" fmla="*/ 335499 h 713758"/>
                  <a:gd name="connsiteX10" fmla="*/ 322343 w 1144645"/>
                  <a:gd name="connsiteY10" fmla="*/ 358524 h 713758"/>
                  <a:gd name="connsiteX11" fmla="*/ 381549 w 1144645"/>
                  <a:gd name="connsiteY11" fmla="*/ 374970 h 713758"/>
                  <a:gd name="connsiteX12" fmla="*/ 460490 w 1144645"/>
                  <a:gd name="connsiteY12" fmla="*/ 381548 h 713758"/>
                  <a:gd name="connsiteX13" fmla="*/ 562455 w 1144645"/>
                  <a:gd name="connsiteY13" fmla="*/ 397994 h 713758"/>
                  <a:gd name="connsiteX14" fmla="*/ 641396 w 1144645"/>
                  <a:gd name="connsiteY14" fmla="*/ 414440 h 713758"/>
                  <a:gd name="connsiteX15" fmla="*/ 723626 w 1144645"/>
                  <a:gd name="connsiteY15" fmla="*/ 437465 h 713758"/>
                  <a:gd name="connsiteX16" fmla="*/ 795989 w 1144645"/>
                  <a:gd name="connsiteY16" fmla="*/ 460489 h 713758"/>
                  <a:gd name="connsiteX17" fmla="*/ 851905 w 1144645"/>
                  <a:gd name="connsiteY17" fmla="*/ 483514 h 713758"/>
                  <a:gd name="connsiteX18" fmla="*/ 920979 w 1144645"/>
                  <a:gd name="connsiteY18" fmla="*/ 519695 h 713758"/>
                  <a:gd name="connsiteX19" fmla="*/ 983474 w 1144645"/>
                  <a:gd name="connsiteY19" fmla="*/ 555876 h 713758"/>
                  <a:gd name="connsiteX20" fmla="*/ 1039390 w 1144645"/>
                  <a:gd name="connsiteY20" fmla="*/ 595347 h 713758"/>
                  <a:gd name="connsiteX21" fmla="*/ 1085439 w 1144645"/>
                  <a:gd name="connsiteY21" fmla="*/ 638107 h 713758"/>
                  <a:gd name="connsiteX22" fmla="*/ 1111753 w 1144645"/>
                  <a:gd name="connsiteY22" fmla="*/ 667709 h 713758"/>
                  <a:gd name="connsiteX23" fmla="*/ 1131488 w 1144645"/>
                  <a:gd name="connsiteY23" fmla="*/ 694023 h 713758"/>
                  <a:gd name="connsiteX24" fmla="*/ 1144645 w 1144645"/>
                  <a:gd name="connsiteY24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42760 w 1144645"/>
                  <a:gd name="connsiteY2" fmla="*/ 118412 h 713758"/>
                  <a:gd name="connsiteX3" fmla="*/ 55917 w 1144645"/>
                  <a:gd name="connsiteY3" fmla="*/ 154593 h 713758"/>
                  <a:gd name="connsiteX4" fmla="*/ 75652 w 1144645"/>
                  <a:gd name="connsiteY4" fmla="*/ 187485 h 713758"/>
                  <a:gd name="connsiteX5" fmla="*/ 105255 w 1144645"/>
                  <a:gd name="connsiteY5" fmla="*/ 223666 h 713758"/>
                  <a:gd name="connsiteX6" fmla="*/ 141436 w 1144645"/>
                  <a:gd name="connsiteY6" fmla="*/ 263137 h 713758"/>
                  <a:gd name="connsiteX7" fmla="*/ 174328 w 1144645"/>
                  <a:gd name="connsiteY7" fmla="*/ 289450 h 713758"/>
                  <a:gd name="connsiteX8" fmla="*/ 217088 w 1144645"/>
                  <a:gd name="connsiteY8" fmla="*/ 312475 h 713758"/>
                  <a:gd name="connsiteX9" fmla="*/ 266426 w 1144645"/>
                  <a:gd name="connsiteY9" fmla="*/ 335499 h 713758"/>
                  <a:gd name="connsiteX10" fmla="*/ 322343 w 1144645"/>
                  <a:gd name="connsiteY10" fmla="*/ 358524 h 713758"/>
                  <a:gd name="connsiteX11" fmla="*/ 381549 w 1144645"/>
                  <a:gd name="connsiteY11" fmla="*/ 374970 h 713758"/>
                  <a:gd name="connsiteX12" fmla="*/ 460490 w 1144645"/>
                  <a:gd name="connsiteY12" fmla="*/ 381548 h 713758"/>
                  <a:gd name="connsiteX13" fmla="*/ 562455 w 1144645"/>
                  <a:gd name="connsiteY13" fmla="*/ 397994 h 713758"/>
                  <a:gd name="connsiteX14" fmla="*/ 641396 w 1144645"/>
                  <a:gd name="connsiteY14" fmla="*/ 414440 h 713758"/>
                  <a:gd name="connsiteX15" fmla="*/ 723626 w 1144645"/>
                  <a:gd name="connsiteY15" fmla="*/ 437465 h 713758"/>
                  <a:gd name="connsiteX16" fmla="*/ 795989 w 1144645"/>
                  <a:gd name="connsiteY16" fmla="*/ 460489 h 713758"/>
                  <a:gd name="connsiteX17" fmla="*/ 851905 w 1144645"/>
                  <a:gd name="connsiteY17" fmla="*/ 483514 h 713758"/>
                  <a:gd name="connsiteX18" fmla="*/ 920979 w 1144645"/>
                  <a:gd name="connsiteY18" fmla="*/ 519695 h 713758"/>
                  <a:gd name="connsiteX19" fmla="*/ 983474 w 1144645"/>
                  <a:gd name="connsiteY19" fmla="*/ 555876 h 713758"/>
                  <a:gd name="connsiteX20" fmla="*/ 1039390 w 1144645"/>
                  <a:gd name="connsiteY20" fmla="*/ 595347 h 713758"/>
                  <a:gd name="connsiteX21" fmla="*/ 1085439 w 1144645"/>
                  <a:gd name="connsiteY21" fmla="*/ 638107 h 713758"/>
                  <a:gd name="connsiteX22" fmla="*/ 1111753 w 1144645"/>
                  <a:gd name="connsiteY22" fmla="*/ 667709 h 713758"/>
                  <a:gd name="connsiteX23" fmla="*/ 1131488 w 1144645"/>
                  <a:gd name="connsiteY23" fmla="*/ 694023 h 713758"/>
                  <a:gd name="connsiteX24" fmla="*/ 1144645 w 1144645"/>
                  <a:gd name="connsiteY24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42760 w 1144645"/>
                  <a:gd name="connsiteY2" fmla="*/ 118412 h 713758"/>
                  <a:gd name="connsiteX3" fmla="*/ 55917 w 1144645"/>
                  <a:gd name="connsiteY3" fmla="*/ 154593 h 713758"/>
                  <a:gd name="connsiteX4" fmla="*/ 75652 w 1144645"/>
                  <a:gd name="connsiteY4" fmla="*/ 187485 h 713758"/>
                  <a:gd name="connsiteX5" fmla="*/ 105255 w 1144645"/>
                  <a:gd name="connsiteY5" fmla="*/ 223666 h 713758"/>
                  <a:gd name="connsiteX6" fmla="*/ 141436 w 1144645"/>
                  <a:gd name="connsiteY6" fmla="*/ 263137 h 713758"/>
                  <a:gd name="connsiteX7" fmla="*/ 174328 w 1144645"/>
                  <a:gd name="connsiteY7" fmla="*/ 289450 h 713758"/>
                  <a:gd name="connsiteX8" fmla="*/ 217088 w 1144645"/>
                  <a:gd name="connsiteY8" fmla="*/ 312475 h 713758"/>
                  <a:gd name="connsiteX9" fmla="*/ 266426 w 1144645"/>
                  <a:gd name="connsiteY9" fmla="*/ 335499 h 713758"/>
                  <a:gd name="connsiteX10" fmla="*/ 322343 w 1144645"/>
                  <a:gd name="connsiteY10" fmla="*/ 358524 h 713758"/>
                  <a:gd name="connsiteX11" fmla="*/ 381549 w 1144645"/>
                  <a:gd name="connsiteY11" fmla="*/ 374970 h 713758"/>
                  <a:gd name="connsiteX12" fmla="*/ 460490 w 1144645"/>
                  <a:gd name="connsiteY12" fmla="*/ 381548 h 713758"/>
                  <a:gd name="connsiteX13" fmla="*/ 562455 w 1144645"/>
                  <a:gd name="connsiteY13" fmla="*/ 397994 h 713758"/>
                  <a:gd name="connsiteX14" fmla="*/ 641396 w 1144645"/>
                  <a:gd name="connsiteY14" fmla="*/ 414440 h 713758"/>
                  <a:gd name="connsiteX15" fmla="*/ 723626 w 1144645"/>
                  <a:gd name="connsiteY15" fmla="*/ 437465 h 713758"/>
                  <a:gd name="connsiteX16" fmla="*/ 795989 w 1144645"/>
                  <a:gd name="connsiteY16" fmla="*/ 460489 h 713758"/>
                  <a:gd name="connsiteX17" fmla="*/ 851905 w 1144645"/>
                  <a:gd name="connsiteY17" fmla="*/ 483514 h 713758"/>
                  <a:gd name="connsiteX18" fmla="*/ 920979 w 1144645"/>
                  <a:gd name="connsiteY18" fmla="*/ 519695 h 713758"/>
                  <a:gd name="connsiteX19" fmla="*/ 983474 w 1144645"/>
                  <a:gd name="connsiteY19" fmla="*/ 555876 h 713758"/>
                  <a:gd name="connsiteX20" fmla="*/ 1039390 w 1144645"/>
                  <a:gd name="connsiteY20" fmla="*/ 595347 h 713758"/>
                  <a:gd name="connsiteX21" fmla="*/ 1085439 w 1144645"/>
                  <a:gd name="connsiteY21" fmla="*/ 638107 h 713758"/>
                  <a:gd name="connsiteX22" fmla="*/ 1111753 w 1144645"/>
                  <a:gd name="connsiteY22" fmla="*/ 667709 h 713758"/>
                  <a:gd name="connsiteX23" fmla="*/ 1131488 w 1144645"/>
                  <a:gd name="connsiteY23" fmla="*/ 694023 h 713758"/>
                  <a:gd name="connsiteX24" fmla="*/ 1144645 w 1144645"/>
                  <a:gd name="connsiteY24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42760 w 1144645"/>
                  <a:gd name="connsiteY2" fmla="*/ 118412 h 713758"/>
                  <a:gd name="connsiteX3" fmla="*/ 55917 w 1144645"/>
                  <a:gd name="connsiteY3" fmla="*/ 154593 h 713758"/>
                  <a:gd name="connsiteX4" fmla="*/ 75652 w 1144645"/>
                  <a:gd name="connsiteY4" fmla="*/ 187485 h 713758"/>
                  <a:gd name="connsiteX5" fmla="*/ 105255 w 1144645"/>
                  <a:gd name="connsiteY5" fmla="*/ 223666 h 713758"/>
                  <a:gd name="connsiteX6" fmla="*/ 141436 w 1144645"/>
                  <a:gd name="connsiteY6" fmla="*/ 263137 h 713758"/>
                  <a:gd name="connsiteX7" fmla="*/ 174328 w 1144645"/>
                  <a:gd name="connsiteY7" fmla="*/ 289450 h 713758"/>
                  <a:gd name="connsiteX8" fmla="*/ 217088 w 1144645"/>
                  <a:gd name="connsiteY8" fmla="*/ 312475 h 713758"/>
                  <a:gd name="connsiteX9" fmla="*/ 266426 w 1144645"/>
                  <a:gd name="connsiteY9" fmla="*/ 335499 h 713758"/>
                  <a:gd name="connsiteX10" fmla="*/ 322343 w 1144645"/>
                  <a:gd name="connsiteY10" fmla="*/ 358524 h 713758"/>
                  <a:gd name="connsiteX11" fmla="*/ 381549 w 1144645"/>
                  <a:gd name="connsiteY11" fmla="*/ 374970 h 713758"/>
                  <a:gd name="connsiteX12" fmla="*/ 460490 w 1144645"/>
                  <a:gd name="connsiteY12" fmla="*/ 381548 h 713758"/>
                  <a:gd name="connsiteX13" fmla="*/ 562455 w 1144645"/>
                  <a:gd name="connsiteY13" fmla="*/ 397994 h 713758"/>
                  <a:gd name="connsiteX14" fmla="*/ 641396 w 1144645"/>
                  <a:gd name="connsiteY14" fmla="*/ 414440 h 713758"/>
                  <a:gd name="connsiteX15" fmla="*/ 723626 w 1144645"/>
                  <a:gd name="connsiteY15" fmla="*/ 437465 h 713758"/>
                  <a:gd name="connsiteX16" fmla="*/ 795989 w 1144645"/>
                  <a:gd name="connsiteY16" fmla="*/ 460489 h 713758"/>
                  <a:gd name="connsiteX17" fmla="*/ 851905 w 1144645"/>
                  <a:gd name="connsiteY17" fmla="*/ 483514 h 713758"/>
                  <a:gd name="connsiteX18" fmla="*/ 920979 w 1144645"/>
                  <a:gd name="connsiteY18" fmla="*/ 519695 h 713758"/>
                  <a:gd name="connsiteX19" fmla="*/ 983474 w 1144645"/>
                  <a:gd name="connsiteY19" fmla="*/ 555876 h 713758"/>
                  <a:gd name="connsiteX20" fmla="*/ 1039390 w 1144645"/>
                  <a:gd name="connsiteY20" fmla="*/ 595347 h 713758"/>
                  <a:gd name="connsiteX21" fmla="*/ 1085439 w 1144645"/>
                  <a:gd name="connsiteY21" fmla="*/ 638107 h 713758"/>
                  <a:gd name="connsiteX22" fmla="*/ 1111753 w 1144645"/>
                  <a:gd name="connsiteY22" fmla="*/ 667709 h 713758"/>
                  <a:gd name="connsiteX23" fmla="*/ 1131488 w 1144645"/>
                  <a:gd name="connsiteY23" fmla="*/ 694023 h 713758"/>
                  <a:gd name="connsiteX24" fmla="*/ 1144645 w 1144645"/>
                  <a:gd name="connsiteY24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42760 w 1144645"/>
                  <a:gd name="connsiteY2" fmla="*/ 118412 h 713758"/>
                  <a:gd name="connsiteX3" fmla="*/ 55917 w 1144645"/>
                  <a:gd name="connsiteY3" fmla="*/ 154593 h 713758"/>
                  <a:gd name="connsiteX4" fmla="*/ 105255 w 1144645"/>
                  <a:gd name="connsiteY4" fmla="*/ 223666 h 713758"/>
                  <a:gd name="connsiteX5" fmla="*/ 141436 w 1144645"/>
                  <a:gd name="connsiteY5" fmla="*/ 263137 h 713758"/>
                  <a:gd name="connsiteX6" fmla="*/ 174328 w 1144645"/>
                  <a:gd name="connsiteY6" fmla="*/ 289450 h 713758"/>
                  <a:gd name="connsiteX7" fmla="*/ 217088 w 1144645"/>
                  <a:gd name="connsiteY7" fmla="*/ 312475 h 713758"/>
                  <a:gd name="connsiteX8" fmla="*/ 266426 w 1144645"/>
                  <a:gd name="connsiteY8" fmla="*/ 335499 h 713758"/>
                  <a:gd name="connsiteX9" fmla="*/ 322343 w 1144645"/>
                  <a:gd name="connsiteY9" fmla="*/ 358524 h 713758"/>
                  <a:gd name="connsiteX10" fmla="*/ 381549 w 1144645"/>
                  <a:gd name="connsiteY10" fmla="*/ 374970 h 713758"/>
                  <a:gd name="connsiteX11" fmla="*/ 460490 w 1144645"/>
                  <a:gd name="connsiteY11" fmla="*/ 381548 h 713758"/>
                  <a:gd name="connsiteX12" fmla="*/ 562455 w 1144645"/>
                  <a:gd name="connsiteY12" fmla="*/ 397994 h 713758"/>
                  <a:gd name="connsiteX13" fmla="*/ 641396 w 1144645"/>
                  <a:gd name="connsiteY13" fmla="*/ 414440 h 713758"/>
                  <a:gd name="connsiteX14" fmla="*/ 723626 w 1144645"/>
                  <a:gd name="connsiteY14" fmla="*/ 437465 h 713758"/>
                  <a:gd name="connsiteX15" fmla="*/ 795989 w 1144645"/>
                  <a:gd name="connsiteY15" fmla="*/ 460489 h 713758"/>
                  <a:gd name="connsiteX16" fmla="*/ 851905 w 1144645"/>
                  <a:gd name="connsiteY16" fmla="*/ 483514 h 713758"/>
                  <a:gd name="connsiteX17" fmla="*/ 920979 w 1144645"/>
                  <a:gd name="connsiteY17" fmla="*/ 519695 h 713758"/>
                  <a:gd name="connsiteX18" fmla="*/ 983474 w 1144645"/>
                  <a:gd name="connsiteY18" fmla="*/ 555876 h 713758"/>
                  <a:gd name="connsiteX19" fmla="*/ 1039390 w 1144645"/>
                  <a:gd name="connsiteY19" fmla="*/ 595347 h 713758"/>
                  <a:gd name="connsiteX20" fmla="*/ 1085439 w 1144645"/>
                  <a:gd name="connsiteY20" fmla="*/ 638107 h 713758"/>
                  <a:gd name="connsiteX21" fmla="*/ 1111753 w 1144645"/>
                  <a:gd name="connsiteY21" fmla="*/ 667709 h 713758"/>
                  <a:gd name="connsiteX22" fmla="*/ 1131488 w 1144645"/>
                  <a:gd name="connsiteY22" fmla="*/ 694023 h 713758"/>
                  <a:gd name="connsiteX23" fmla="*/ 1144645 w 1144645"/>
                  <a:gd name="connsiteY23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60490 w 1144645"/>
                  <a:gd name="connsiteY10" fmla="*/ 38154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8483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84838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91417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91417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91417 h 713758"/>
                  <a:gd name="connsiteX11" fmla="*/ 562455 w 1144645"/>
                  <a:gd name="connsiteY11" fmla="*/ 397994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  <a:gd name="connsiteX0" fmla="*/ 0 w 1144645"/>
                  <a:gd name="connsiteY0" fmla="*/ 0 h 713758"/>
                  <a:gd name="connsiteX1" fmla="*/ 23025 w 1144645"/>
                  <a:gd name="connsiteY1" fmla="*/ 78941 h 713758"/>
                  <a:gd name="connsiteX2" fmla="*/ 55917 w 1144645"/>
                  <a:gd name="connsiteY2" fmla="*/ 154593 h 713758"/>
                  <a:gd name="connsiteX3" fmla="*/ 105255 w 1144645"/>
                  <a:gd name="connsiteY3" fmla="*/ 223666 h 713758"/>
                  <a:gd name="connsiteX4" fmla="*/ 141436 w 1144645"/>
                  <a:gd name="connsiteY4" fmla="*/ 263137 h 713758"/>
                  <a:gd name="connsiteX5" fmla="*/ 174328 w 1144645"/>
                  <a:gd name="connsiteY5" fmla="*/ 289450 h 713758"/>
                  <a:gd name="connsiteX6" fmla="*/ 217088 w 1144645"/>
                  <a:gd name="connsiteY6" fmla="*/ 312475 h 713758"/>
                  <a:gd name="connsiteX7" fmla="*/ 266426 w 1144645"/>
                  <a:gd name="connsiteY7" fmla="*/ 335499 h 713758"/>
                  <a:gd name="connsiteX8" fmla="*/ 322343 w 1144645"/>
                  <a:gd name="connsiteY8" fmla="*/ 358524 h 713758"/>
                  <a:gd name="connsiteX9" fmla="*/ 381549 w 1144645"/>
                  <a:gd name="connsiteY9" fmla="*/ 374970 h 713758"/>
                  <a:gd name="connsiteX10" fmla="*/ 457201 w 1144645"/>
                  <a:gd name="connsiteY10" fmla="*/ 391417 h 713758"/>
                  <a:gd name="connsiteX11" fmla="*/ 562455 w 1144645"/>
                  <a:gd name="connsiteY11" fmla="*/ 407862 h 713758"/>
                  <a:gd name="connsiteX12" fmla="*/ 641396 w 1144645"/>
                  <a:gd name="connsiteY12" fmla="*/ 414440 h 713758"/>
                  <a:gd name="connsiteX13" fmla="*/ 723626 w 1144645"/>
                  <a:gd name="connsiteY13" fmla="*/ 437465 h 713758"/>
                  <a:gd name="connsiteX14" fmla="*/ 795989 w 1144645"/>
                  <a:gd name="connsiteY14" fmla="*/ 460489 h 713758"/>
                  <a:gd name="connsiteX15" fmla="*/ 851905 w 1144645"/>
                  <a:gd name="connsiteY15" fmla="*/ 483514 h 713758"/>
                  <a:gd name="connsiteX16" fmla="*/ 920979 w 1144645"/>
                  <a:gd name="connsiteY16" fmla="*/ 519695 h 713758"/>
                  <a:gd name="connsiteX17" fmla="*/ 983474 w 1144645"/>
                  <a:gd name="connsiteY17" fmla="*/ 555876 h 713758"/>
                  <a:gd name="connsiteX18" fmla="*/ 1039390 w 1144645"/>
                  <a:gd name="connsiteY18" fmla="*/ 595347 h 713758"/>
                  <a:gd name="connsiteX19" fmla="*/ 1085439 w 1144645"/>
                  <a:gd name="connsiteY19" fmla="*/ 638107 h 713758"/>
                  <a:gd name="connsiteX20" fmla="*/ 1111753 w 1144645"/>
                  <a:gd name="connsiteY20" fmla="*/ 667709 h 713758"/>
                  <a:gd name="connsiteX21" fmla="*/ 1131488 w 1144645"/>
                  <a:gd name="connsiteY21" fmla="*/ 694023 h 713758"/>
                  <a:gd name="connsiteX22" fmla="*/ 1144645 w 1144645"/>
                  <a:gd name="connsiteY22" fmla="*/ 713758 h 713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144645" h="713758">
                    <a:moveTo>
                      <a:pt x="0" y="0"/>
                    </a:moveTo>
                    <a:cubicBezTo>
                      <a:pt x="7675" y="26314"/>
                      <a:pt x="13705" y="53175"/>
                      <a:pt x="23025" y="78941"/>
                    </a:cubicBezTo>
                    <a:cubicBezTo>
                      <a:pt x="32345" y="104707"/>
                      <a:pt x="42212" y="130472"/>
                      <a:pt x="55917" y="154593"/>
                    </a:cubicBezTo>
                    <a:lnTo>
                      <a:pt x="105255" y="223666"/>
                    </a:lnTo>
                    <a:cubicBezTo>
                      <a:pt x="119508" y="241757"/>
                      <a:pt x="130472" y="254366"/>
                      <a:pt x="141436" y="263137"/>
                    </a:cubicBezTo>
                    <a:lnTo>
                      <a:pt x="174328" y="289450"/>
                    </a:lnTo>
                    <a:cubicBezTo>
                      <a:pt x="186937" y="297673"/>
                      <a:pt x="200642" y="304800"/>
                      <a:pt x="217088" y="312475"/>
                    </a:cubicBezTo>
                    <a:lnTo>
                      <a:pt x="266426" y="335499"/>
                    </a:lnTo>
                    <a:cubicBezTo>
                      <a:pt x="283968" y="343174"/>
                      <a:pt x="302608" y="353042"/>
                      <a:pt x="322343" y="358524"/>
                    </a:cubicBezTo>
                    <a:cubicBezTo>
                      <a:pt x="342078" y="364006"/>
                      <a:pt x="359073" y="369488"/>
                      <a:pt x="381549" y="374970"/>
                    </a:cubicBezTo>
                    <a:cubicBezTo>
                      <a:pt x="404025" y="380452"/>
                      <a:pt x="427050" y="385935"/>
                      <a:pt x="457201" y="391417"/>
                    </a:cubicBezTo>
                    <a:cubicBezTo>
                      <a:pt x="487352" y="396899"/>
                      <a:pt x="527370" y="402380"/>
                      <a:pt x="562455" y="407862"/>
                    </a:cubicBezTo>
                    <a:cubicBezTo>
                      <a:pt x="593154" y="411699"/>
                      <a:pt x="614534" y="409506"/>
                      <a:pt x="641396" y="414440"/>
                    </a:cubicBezTo>
                    <a:cubicBezTo>
                      <a:pt x="668258" y="419374"/>
                      <a:pt x="696216" y="429790"/>
                      <a:pt x="723626" y="437465"/>
                    </a:cubicBezTo>
                    <a:lnTo>
                      <a:pt x="795989" y="460489"/>
                    </a:lnTo>
                    <a:lnTo>
                      <a:pt x="851905" y="483514"/>
                    </a:lnTo>
                    <a:lnTo>
                      <a:pt x="920979" y="519695"/>
                    </a:lnTo>
                    <a:lnTo>
                      <a:pt x="983474" y="555876"/>
                    </a:lnTo>
                    <a:lnTo>
                      <a:pt x="1039390" y="595347"/>
                    </a:lnTo>
                    <a:lnTo>
                      <a:pt x="1085439" y="638107"/>
                    </a:lnTo>
                    <a:lnTo>
                      <a:pt x="1111753" y="667709"/>
                    </a:lnTo>
                    <a:lnTo>
                      <a:pt x="1131488" y="694023"/>
                    </a:lnTo>
                    <a:lnTo>
                      <a:pt x="1144645" y="713758"/>
                    </a:ln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36A2C0B6-7A56-41D6-978A-78BBF2398C36}"/>
                  </a:ext>
                </a:extLst>
              </p:cNvPr>
              <p:cNvCxnSpPr>
                <a:cxnSpLocks/>
                <a:stCxn id="17" idx="5"/>
              </p:cNvCxnSpPr>
              <p:nvPr/>
            </p:nvCxnSpPr>
            <p:spPr>
              <a:xfrm flipV="1">
                <a:off x="3114971" y="823262"/>
                <a:ext cx="0" cy="25113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47476B49-6745-4453-96C3-341BAC5A2C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51449" y="1159509"/>
                <a:ext cx="0" cy="434809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5EBD7912-CB55-474E-AA1B-B8691B1490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10637" y="766591"/>
                <a:ext cx="263361" cy="17355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53B4AC24-1D23-4551-B083-D7DC2020B4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62014" y="766591"/>
                <a:ext cx="48623" cy="45193"/>
              </a:xfrm>
              <a:prstGeom prst="line">
                <a:avLst/>
              </a:prstGeom>
              <a:ln w="19050" cap="sq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31C4770E-F743-474F-B90D-BC0D0BAE79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073998" y="783946"/>
                <a:ext cx="38872" cy="39316"/>
              </a:xfrm>
              <a:prstGeom prst="line">
                <a:avLst/>
              </a:prstGeom>
              <a:ln w="19050" cap="sq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C598E33B-8A66-4319-9DF8-32124D68FE0D}"/>
                  </a:ext>
                </a:extLst>
              </p:cNvPr>
              <p:cNvSpPr/>
              <p:nvPr/>
            </p:nvSpPr>
            <p:spPr>
              <a:xfrm>
                <a:off x="2951673" y="1128245"/>
                <a:ext cx="49700" cy="32732"/>
              </a:xfrm>
              <a:custGeom>
                <a:avLst/>
                <a:gdLst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1979 w 149290"/>
                  <a:gd name="connsiteY2" fmla="*/ 21327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1979 w 149290"/>
                  <a:gd name="connsiteY2" fmla="*/ 21327 h 98638"/>
                  <a:gd name="connsiteX3" fmla="*/ 106636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1979 w 149290"/>
                  <a:gd name="connsiteY2" fmla="*/ 21327 h 98638"/>
                  <a:gd name="connsiteX3" fmla="*/ 106636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47986 w 149290"/>
                  <a:gd name="connsiteY2" fmla="*/ 37323 h 98638"/>
                  <a:gd name="connsiteX3" fmla="*/ 71979 w 149290"/>
                  <a:gd name="connsiteY3" fmla="*/ 21327 h 98638"/>
                  <a:gd name="connsiteX4" fmla="*/ 106636 w 149290"/>
                  <a:gd name="connsiteY4" fmla="*/ 7998 h 98638"/>
                  <a:gd name="connsiteX5" fmla="*/ 149290 w 149290"/>
                  <a:gd name="connsiteY5" fmla="*/ 0 h 9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9290" h="98638">
                    <a:moveTo>
                      <a:pt x="0" y="98638"/>
                    </a:moveTo>
                    <a:cubicBezTo>
                      <a:pt x="15995" y="78200"/>
                      <a:pt x="35990" y="50208"/>
                      <a:pt x="47986" y="37323"/>
                    </a:cubicBezTo>
                    <a:lnTo>
                      <a:pt x="47986" y="37323"/>
                    </a:lnTo>
                    <a:cubicBezTo>
                      <a:pt x="51985" y="34657"/>
                      <a:pt x="62204" y="26214"/>
                      <a:pt x="71979" y="21327"/>
                    </a:cubicBezTo>
                    <a:cubicBezTo>
                      <a:pt x="81754" y="16440"/>
                      <a:pt x="93751" y="11553"/>
                      <a:pt x="106636" y="7998"/>
                    </a:cubicBezTo>
                    <a:cubicBezTo>
                      <a:pt x="119521" y="4444"/>
                      <a:pt x="132406" y="2666"/>
                      <a:pt x="149290" y="0"/>
                    </a:cubicBez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5739F9AE-DAF7-4890-B3F3-2514C787D27D}"/>
                  </a:ext>
                </a:extLst>
              </p:cNvPr>
              <p:cNvCxnSpPr>
                <a:cxnSpLocks/>
                <a:stCxn id="15" idx="4"/>
                <a:endCxn id="17" idx="0"/>
              </p:cNvCxnSpPr>
              <p:nvPr/>
            </p:nvCxnSpPr>
            <p:spPr>
              <a:xfrm flipV="1">
                <a:off x="2987173" y="1114975"/>
                <a:ext cx="101042" cy="1592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E41F5BC-EA32-4FEB-9A4E-6FE2DBFB8D2A}"/>
                  </a:ext>
                </a:extLst>
              </p:cNvPr>
              <p:cNvSpPr/>
              <p:nvPr/>
            </p:nvSpPr>
            <p:spPr>
              <a:xfrm>
                <a:off x="3088214" y="1071627"/>
                <a:ext cx="26757" cy="43348"/>
              </a:xfrm>
              <a:custGeom>
                <a:avLst/>
                <a:gdLst>
                  <a:gd name="connsiteX0" fmla="*/ 0 w 77310"/>
                  <a:gd name="connsiteY0" fmla="*/ 125296 h 125296"/>
                  <a:gd name="connsiteX1" fmla="*/ 53317 w 77310"/>
                  <a:gd name="connsiteY1" fmla="*/ 90640 h 125296"/>
                  <a:gd name="connsiteX2" fmla="*/ 69313 w 77310"/>
                  <a:gd name="connsiteY2" fmla="*/ 69313 h 125296"/>
                  <a:gd name="connsiteX3" fmla="*/ 71979 w 77310"/>
                  <a:gd name="connsiteY3" fmla="*/ 53317 h 125296"/>
                  <a:gd name="connsiteX4" fmla="*/ 77310 w 77310"/>
                  <a:gd name="connsiteY4" fmla="*/ 29324 h 125296"/>
                  <a:gd name="connsiteX5" fmla="*/ 77310 w 77310"/>
                  <a:gd name="connsiteY5" fmla="*/ 7997 h 125296"/>
                  <a:gd name="connsiteX6" fmla="*/ 77310 w 77310"/>
                  <a:gd name="connsiteY6" fmla="*/ 0 h 12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310" h="125296">
                    <a:moveTo>
                      <a:pt x="0" y="125296"/>
                    </a:moveTo>
                    <a:lnTo>
                      <a:pt x="53317" y="90640"/>
                    </a:lnTo>
                    <a:lnTo>
                      <a:pt x="69313" y="69313"/>
                    </a:lnTo>
                    <a:lnTo>
                      <a:pt x="71979" y="53317"/>
                    </a:lnTo>
                    <a:lnTo>
                      <a:pt x="77310" y="29324"/>
                    </a:lnTo>
                    <a:lnTo>
                      <a:pt x="77310" y="7997"/>
                    </a:lnTo>
                    <a:lnTo>
                      <a:pt x="77310" y="0"/>
                    </a:ln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D615B3C-E1B4-401F-9C85-759EFA87C36F}"/>
                  </a:ext>
                </a:extLst>
              </p:cNvPr>
              <p:cNvSpPr/>
              <p:nvPr/>
            </p:nvSpPr>
            <p:spPr>
              <a:xfrm>
                <a:off x="3264694" y="1829831"/>
                <a:ext cx="41539" cy="169069"/>
              </a:xfrm>
              <a:custGeom>
                <a:avLst/>
                <a:gdLst>
                  <a:gd name="connsiteX0" fmla="*/ 0 w 40481"/>
                  <a:gd name="connsiteY0" fmla="*/ 0 h 169069"/>
                  <a:gd name="connsiteX1" fmla="*/ 28575 w 40481"/>
                  <a:gd name="connsiteY1" fmla="*/ 73819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1539"/>
                  <a:gd name="connsiteY0" fmla="*/ 0 h 169069"/>
                  <a:gd name="connsiteX1" fmla="*/ 26194 w 41539"/>
                  <a:gd name="connsiteY1" fmla="*/ 52388 h 169069"/>
                  <a:gd name="connsiteX2" fmla="*/ 40481 w 41539"/>
                  <a:gd name="connsiteY2" fmla="*/ 104775 h 169069"/>
                  <a:gd name="connsiteX3" fmla="*/ 40481 w 41539"/>
                  <a:gd name="connsiteY3" fmla="*/ 133350 h 169069"/>
                  <a:gd name="connsiteX4" fmla="*/ 40481 w 41539"/>
                  <a:gd name="connsiteY4" fmla="*/ 169069 h 169069"/>
                  <a:gd name="connsiteX0" fmla="*/ 0 w 41539"/>
                  <a:gd name="connsiteY0" fmla="*/ 0 h 169069"/>
                  <a:gd name="connsiteX1" fmla="*/ 26194 w 41539"/>
                  <a:gd name="connsiteY1" fmla="*/ 52388 h 169069"/>
                  <a:gd name="connsiteX2" fmla="*/ 40481 w 41539"/>
                  <a:gd name="connsiteY2" fmla="*/ 97631 h 169069"/>
                  <a:gd name="connsiteX3" fmla="*/ 40481 w 41539"/>
                  <a:gd name="connsiteY3" fmla="*/ 133350 h 169069"/>
                  <a:gd name="connsiteX4" fmla="*/ 40481 w 41539"/>
                  <a:gd name="connsiteY4" fmla="*/ 169069 h 169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539" h="169069">
                    <a:moveTo>
                      <a:pt x="0" y="0"/>
                    </a:moveTo>
                    <a:cubicBezTo>
                      <a:pt x="10319" y="22225"/>
                      <a:pt x="19447" y="36116"/>
                      <a:pt x="26194" y="52388"/>
                    </a:cubicBezTo>
                    <a:cubicBezTo>
                      <a:pt x="32941" y="68660"/>
                      <a:pt x="38100" y="84137"/>
                      <a:pt x="40481" y="97631"/>
                    </a:cubicBezTo>
                    <a:cubicBezTo>
                      <a:pt x="42862" y="111125"/>
                      <a:pt x="40481" y="121444"/>
                      <a:pt x="40481" y="133350"/>
                    </a:cubicBezTo>
                    <a:lnTo>
                      <a:pt x="40481" y="169069"/>
                    </a:ln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4911CF78-5FAB-439B-8E88-242ED128F71C}"/>
                  </a:ext>
                </a:extLst>
              </p:cNvPr>
              <p:cNvSpPr/>
              <p:nvPr/>
            </p:nvSpPr>
            <p:spPr>
              <a:xfrm>
                <a:off x="3141575" y="1842982"/>
                <a:ext cx="69457" cy="171450"/>
              </a:xfrm>
              <a:custGeom>
                <a:avLst/>
                <a:gdLst>
                  <a:gd name="connsiteX0" fmla="*/ 0 w 40481"/>
                  <a:gd name="connsiteY0" fmla="*/ 0 h 169069"/>
                  <a:gd name="connsiteX1" fmla="*/ 28575 w 40481"/>
                  <a:gd name="connsiteY1" fmla="*/ 73819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0481"/>
                  <a:gd name="connsiteY0" fmla="*/ 0 h 169069"/>
                  <a:gd name="connsiteX1" fmla="*/ 30957 w 40481"/>
                  <a:gd name="connsiteY1" fmla="*/ 66675 h 169069"/>
                  <a:gd name="connsiteX2" fmla="*/ 40481 w 40481"/>
                  <a:gd name="connsiteY2" fmla="*/ 104775 h 169069"/>
                  <a:gd name="connsiteX3" fmla="*/ 40481 w 40481"/>
                  <a:gd name="connsiteY3" fmla="*/ 133350 h 169069"/>
                  <a:gd name="connsiteX4" fmla="*/ 40481 w 40481"/>
                  <a:gd name="connsiteY4" fmla="*/ 169069 h 169069"/>
                  <a:gd name="connsiteX0" fmla="*/ 0 w 41539"/>
                  <a:gd name="connsiteY0" fmla="*/ 0 h 169069"/>
                  <a:gd name="connsiteX1" fmla="*/ 26194 w 41539"/>
                  <a:gd name="connsiteY1" fmla="*/ 52388 h 169069"/>
                  <a:gd name="connsiteX2" fmla="*/ 40481 w 41539"/>
                  <a:gd name="connsiteY2" fmla="*/ 104775 h 169069"/>
                  <a:gd name="connsiteX3" fmla="*/ 40481 w 41539"/>
                  <a:gd name="connsiteY3" fmla="*/ 133350 h 169069"/>
                  <a:gd name="connsiteX4" fmla="*/ 40481 w 41539"/>
                  <a:gd name="connsiteY4" fmla="*/ 169069 h 169069"/>
                  <a:gd name="connsiteX0" fmla="*/ 0 w 41539"/>
                  <a:gd name="connsiteY0" fmla="*/ 0 h 169069"/>
                  <a:gd name="connsiteX1" fmla="*/ 26194 w 41539"/>
                  <a:gd name="connsiteY1" fmla="*/ 52388 h 169069"/>
                  <a:gd name="connsiteX2" fmla="*/ 40481 w 41539"/>
                  <a:gd name="connsiteY2" fmla="*/ 97631 h 169069"/>
                  <a:gd name="connsiteX3" fmla="*/ 40481 w 41539"/>
                  <a:gd name="connsiteY3" fmla="*/ 133350 h 169069"/>
                  <a:gd name="connsiteX4" fmla="*/ 40481 w 41539"/>
                  <a:gd name="connsiteY4" fmla="*/ 169069 h 169069"/>
                  <a:gd name="connsiteX0" fmla="*/ 0 w 41539"/>
                  <a:gd name="connsiteY0" fmla="*/ 0 h 169069"/>
                  <a:gd name="connsiteX1" fmla="*/ 26194 w 41539"/>
                  <a:gd name="connsiteY1" fmla="*/ 45244 h 169069"/>
                  <a:gd name="connsiteX2" fmla="*/ 40481 w 41539"/>
                  <a:gd name="connsiteY2" fmla="*/ 97631 h 169069"/>
                  <a:gd name="connsiteX3" fmla="*/ 40481 w 41539"/>
                  <a:gd name="connsiteY3" fmla="*/ 133350 h 169069"/>
                  <a:gd name="connsiteX4" fmla="*/ 40481 w 41539"/>
                  <a:gd name="connsiteY4" fmla="*/ 169069 h 169069"/>
                  <a:gd name="connsiteX0" fmla="*/ 0 w 41539"/>
                  <a:gd name="connsiteY0" fmla="*/ 0 h 171450"/>
                  <a:gd name="connsiteX1" fmla="*/ 26194 w 41539"/>
                  <a:gd name="connsiteY1" fmla="*/ 47625 h 171450"/>
                  <a:gd name="connsiteX2" fmla="*/ 40481 w 41539"/>
                  <a:gd name="connsiteY2" fmla="*/ 100012 h 171450"/>
                  <a:gd name="connsiteX3" fmla="*/ 40481 w 41539"/>
                  <a:gd name="connsiteY3" fmla="*/ 135731 h 171450"/>
                  <a:gd name="connsiteX4" fmla="*/ 40481 w 41539"/>
                  <a:gd name="connsiteY4" fmla="*/ 171450 h 171450"/>
                  <a:gd name="connsiteX0" fmla="*/ 0 w 40791"/>
                  <a:gd name="connsiteY0" fmla="*/ 0 h 171450"/>
                  <a:gd name="connsiteX1" fmla="*/ 26194 w 40791"/>
                  <a:gd name="connsiteY1" fmla="*/ 47625 h 171450"/>
                  <a:gd name="connsiteX2" fmla="*/ 36285 w 40791"/>
                  <a:gd name="connsiteY2" fmla="*/ 97631 h 171450"/>
                  <a:gd name="connsiteX3" fmla="*/ 40481 w 40791"/>
                  <a:gd name="connsiteY3" fmla="*/ 135731 h 171450"/>
                  <a:gd name="connsiteX4" fmla="*/ 40481 w 40791"/>
                  <a:gd name="connsiteY4" fmla="*/ 171450 h 171450"/>
                  <a:gd name="connsiteX0" fmla="*/ 0 w 40791"/>
                  <a:gd name="connsiteY0" fmla="*/ 0 h 171450"/>
                  <a:gd name="connsiteX1" fmla="*/ 14969 w 40791"/>
                  <a:gd name="connsiteY1" fmla="*/ 26299 h 171450"/>
                  <a:gd name="connsiteX2" fmla="*/ 26194 w 40791"/>
                  <a:gd name="connsiteY2" fmla="*/ 47625 h 171450"/>
                  <a:gd name="connsiteX3" fmla="*/ 36285 w 40791"/>
                  <a:gd name="connsiteY3" fmla="*/ 97631 h 171450"/>
                  <a:gd name="connsiteX4" fmla="*/ 40481 w 40791"/>
                  <a:gd name="connsiteY4" fmla="*/ 135731 h 171450"/>
                  <a:gd name="connsiteX5" fmla="*/ 40481 w 40791"/>
                  <a:gd name="connsiteY5" fmla="*/ 171450 h 171450"/>
                  <a:gd name="connsiteX0" fmla="*/ 0 w 40791"/>
                  <a:gd name="connsiteY0" fmla="*/ 0 h 171450"/>
                  <a:gd name="connsiteX1" fmla="*/ 14969 w 40791"/>
                  <a:gd name="connsiteY1" fmla="*/ 26299 h 171450"/>
                  <a:gd name="connsiteX2" fmla="*/ 26194 w 40791"/>
                  <a:gd name="connsiteY2" fmla="*/ 47625 h 171450"/>
                  <a:gd name="connsiteX3" fmla="*/ 36285 w 40791"/>
                  <a:gd name="connsiteY3" fmla="*/ 97631 h 171450"/>
                  <a:gd name="connsiteX4" fmla="*/ 40481 w 40791"/>
                  <a:gd name="connsiteY4" fmla="*/ 135731 h 171450"/>
                  <a:gd name="connsiteX5" fmla="*/ 40481 w 40791"/>
                  <a:gd name="connsiteY5" fmla="*/ 171450 h 171450"/>
                  <a:gd name="connsiteX0" fmla="*/ 0 w 40791"/>
                  <a:gd name="connsiteY0" fmla="*/ 0 h 171450"/>
                  <a:gd name="connsiteX1" fmla="*/ 14969 w 40791"/>
                  <a:gd name="connsiteY1" fmla="*/ 26299 h 171450"/>
                  <a:gd name="connsiteX2" fmla="*/ 27592 w 40791"/>
                  <a:gd name="connsiteY2" fmla="*/ 57150 h 171450"/>
                  <a:gd name="connsiteX3" fmla="*/ 36285 w 40791"/>
                  <a:gd name="connsiteY3" fmla="*/ 97631 h 171450"/>
                  <a:gd name="connsiteX4" fmla="*/ 40481 w 40791"/>
                  <a:gd name="connsiteY4" fmla="*/ 135731 h 171450"/>
                  <a:gd name="connsiteX5" fmla="*/ 40481 w 40791"/>
                  <a:gd name="connsiteY5" fmla="*/ 17145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791" h="171450">
                    <a:moveTo>
                      <a:pt x="0" y="0"/>
                    </a:moveTo>
                    <a:cubicBezTo>
                      <a:pt x="2495" y="4383"/>
                      <a:pt x="10370" y="16774"/>
                      <a:pt x="14969" y="26299"/>
                    </a:cubicBezTo>
                    <a:cubicBezTo>
                      <a:pt x="19568" y="35824"/>
                      <a:pt x="24039" y="45261"/>
                      <a:pt x="27592" y="57150"/>
                    </a:cubicBezTo>
                    <a:cubicBezTo>
                      <a:pt x="31145" y="69039"/>
                      <a:pt x="34137" y="84534"/>
                      <a:pt x="36285" y="97631"/>
                    </a:cubicBezTo>
                    <a:cubicBezTo>
                      <a:pt x="38433" y="110728"/>
                      <a:pt x="39782" y="123428"/>
                      <a:pt x="40481" y="135731"/>
                    </a:cubicBezTo>
                    <a:cubicBezTo>
                      <a:pt x="41180" y="148034"/>
                      <a:pt x="40481" y="159544"/>
                      <a:pt x="40481" y="171450"/>
                    </a:cubicBez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01B83B-A30F-44C6-A02C-06D670F28F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06233" y="1997871"/>
                <a:ext cx="0" cy="288131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8206004-35B2-40C2-8690-101CDF7E91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12090" y="1997871"/>
                <a:ext cx="0" cy="288131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45915053-627B-4C54-802B-A8CB6266D4A3}"/>
                  </a:ext>
                </a:extLst>
              </p:cNvPr>
              <p:cNvSpPr/>
              <p:nvPr/>
            </p:nvSpPr>
            <p:spPr>
              <a:xfrm>
                <a:off x="2159794" y="4874419"/>
                <a:ext cx="1052512" cy="102394"/>
              </a:xfrm>
              <a:custGeom>
                <a:avLst/>
                <a:gdLst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4875 w 1052512"/>
                  <a:gd name="connsiteY7" fmla="*/ 92869 h 102394"/>
                  <a:gd name="connsiteX8" fmla="*/ 847725 w 1052512"/>
                  <a:gd name="connsiteY8" fmla="*/ 90487 h 102394"/>
                  <a:gd name="connsiteX9" fmla="*/ 771525 w 1052512"/>
                  <a:gd name="connsiteY9" fmla="*/ 73819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4875 w 1052512"/>
                  <a:gd name="connsiteY7" fmla="*/ 92869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5368 w 1052512"/>
                  <a:gd name="connsiteY1" fmla="*/ 50006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52512" h="102394">
                    <a:moveTo>
                      <a:pt x="1052512" y="0"/>
                    </a:moveTo>
                    <a:lnTo>
                      <a:pt x="1045368" y="50006"/>
                    </a:lnTo>
                    <a:cubicBezTo>
                      <a:pt x="1042590" y="61515"/>
                      <a:pt x="1040606" y="63897"/>
                      <a:pt x="1035844" y="69056"/>
                    </a:cubicBezTo>
                    <a:cubicBezTo>
                      <a:pt x="1031082" y="74215"/>
                      <a:pt x="1023938" y="76993"/>
                      <a:pt x="1016794" y="80962"/>
                    </a:cubicBezTo>
                    <a:lnTo>
                      <a:pt x="995362" y="92868"/>
                    </a:lnTo>
                    <a:cubicBezTo>
                      <a:pt x="987028" y="96440"/>
                      <a:pt x="971549" y="102394"/>
                      <a:pt x="966787" y="102394"/>
                    </a:cubicBezTo>
                    <a:lnTo>
                      <a:pt x="952500" y="102394"/>
                    </a:lnTo>
                    <a:cubicBezTo>
                      <a:pt x="941785" y="101203"/>
                      <a:pt x="920750" y="96838"/>
                      <a:pt x="902494" y="95250"/>
                    </a:cubicBezTo>
                    <a:lnTo>
                      <a:pt x="847725" y="90487"/>
                    </a:lnTo>
                    <a:cubicBezTo>
                      <a:pt x="825897" y="87709"/>
                      <a:pt x="795337" y="80963"/>
                      <a:pt x="771525" y="78582"/>
                    </a:cubicBezTo>
                    <a:lnTo>
                      <a:pt x="700088" y="71438"/>
                    </a:lnTo>
                    <a:lnTo>
                      <a:pt x="647700" y="66675"/>
                    </a:lnTo>
                    <a:lnTo>
                      <a:pt x="588169" y="61912"/>
                    </a:lnTo>
                    <a:lnTo>
                      <a:pt x="528637" y="57150"/>
                    </a:lnTo>
                    <a:cubicBezTo>
                      <a:pt x="506412" y="55166"/>
                      <a:pt x="484980" y="51593"/>
                      <a:pt x="454818" y="50006"/>
                    </a:cubicBezTo>
                    <a:lnTo>
                      <a:pt x="364331" y="45244"/>
                    </a:lnTo>
                    <a:cubicBezTo>
                      <a:pt x="336550" y="44053"/>
                      <a:pt x="315912" y="43656"/>
                      <a:pt x="288131" y="42862"/>
                    </a:cubicBezTo>
                    <a:lnTo>
                      <a:pt x="204787" y="40481"/>
                    </a:lnTo>
                    <a:cubicBezTo>
                      <a:pt x="182562" y="39687"/>
                      <a:pt x="169068" y="38100"/>
                      <a:pt x="154781" y="38100"/>
                    </a:cubicBezTo>
                    <a:lnTo>
                      <a:pt x="111919" y="38100"/>
                    </a:lnTo>
                    <a:cubicBezTo>
                      <a:pt x="94060" y="37703"/>
                      <a:pt x="63500" y="34925"/>
                      <a:pt x="47625" y="35719"/>
                    </a:cubicBezTo>
                    <a:lnTo>
                      <a:pt x="0" y="38100"/>
                    </a:ln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F2C1BC8-1D8E-4153-80C0-D46718374FE4}"/>
                  </a:ext>
                </a:extLst>
              </p:cNvPr>
              <p:cNvSpPr/>
              <p:nvPr/>
            </p:nvSpPr>
            <p:spPr>
              <a:xfrm>
                <a:off x="2162174" y="4869780"/>
                <a:ext cx="1142985" cy="185738"/>
              </a:xfrm>
              <a:custGeom>
                <a:avLst/>
                <a:gdLst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4875 w 1052512"/>
                  <a:gd name="connsiteY7" fmla="*/ 92869 h 102394"/>
                  <a:gd name="connsiteX8" fmla="*/ 847725 w 1052512"/>
                  <a:gd name="connsiteY8" fmla="*/ 90487 h 102394"/>
                  <a:gd name="connsiteX9" fmla="*/ 771525 w 1052512"/>
                  <a:gd name="connsiteY9" fmla="*/ 73819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4875 w 1052512"/>
                  <a:gd name="connsiteY7" fmla="*/ 92869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692944 w 1052512"/>
                  <a:gd name="connsiteY10" fmla="*/ 73819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38162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61962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4881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7744 w 1052512"/>
                  <a:gd name="connsiteY4" fmla="*/ 90487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9531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1081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2987 w 1052512"/>
                  <a:gd name="connsiteY1" fmla="*/ 52387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52512 w 1052512"/>
                  <a:gd name="connsiteY0" fmla="*/ 0 h 102394"/>
                  <a:gd name="connsiteX1" fmla="*/ 1045368 w 1052512"/>
                  <a:gd name="connsiteY1" fmla="*/ 50006 h 102394"/>
                  <a:gd name="connsiteX2" fmla="*/ 1035844 w 1052512"/>
                  <a:gd name="connsiteY2" fmla="*/ 69056 h 102394"/>
                  <a:gd name="connsiteX3" fmla="*/ 1016794 w 1052512"/>
                  <a:gd name="connsiteY3" fmla="*/ 80962 h 102394"/>
                  <a:gd name="connsiteX4" fmla="*/ 995362 w 1052512"/>
                  <a:gd name="connsiteY4" fmla="*/ 92868 h 102394"/>
                  <a:gd name="connsiteX5" fmla="*/ 966787 w 1052512"/>
                  <a:gd name="connsiteY5" fmla="*/ 102394 h 102394"/>
                  <a:gd name="connsiteX6" fmla="*/ 952500 w 1052512"/>
                  <a:gd name="connsiteY6" fmla="*/ 102394 h 102394"/>
                  <a:gd name="connsiteX7" fmla="*/ 902494 w 1052512"/>
                  <a:gd name="connsiteY7" fmla="*/ 95250 h 102394"/>
                  <a:gd name="connsiteX8" fmla="*/ 847725 w 1052512"/>
                  <a:gd name="connsiteY8" fmla="*/ 90487 h 102394"/>
                  <a:gd name="connsiteX9" fmla="*/ 771525 w 1052512"/>
                  <a:gd name="connsiteY9" fmla="*/ 78582 h 102394"/>
                  <a:gd name="connsiteX10" fmla="*/ 700088 w 1052512"/>
                  <a:gd name="connsiteY10" fmla="*/ 71438 h 102394"/>
                  <a:gd name="connsiteX11" fmla="*/ 647700 w 1052512"/>
                  <a:gd name="connsiteY11" fmla="*/ 66675 h 102394"/>
                  <a:gd name="connsiteX12" fmla="*/ 588169 w 1052512"/>
                  <a:gd name="connsiteY12" fmla="*/ 61912 h 102394"/>
                  <a:gd name="connsiteX13" fmla="*/ 528637 w 1052512"/>
                  <a:gd name="connsiteY13" fmla="*/ 57150 h 102394"/>
                  <a:gd name="connsiteX14" fmla="*/ 454818 w 1052512"/>
                  <a:gd name="connsiteY14" fmla="*/ 50006 h 102394"/>
                  <a:gd name="connsiteX15" fmla="*/ 364331 w 1052512"/>
                  <a:gd name="connsiteY15" fmla="*/ 45244 h 102394"/>
                  <a:gd name="connsiteX16" fmla="*/ 288131 w 1052512"/>
                  <a:gd name="connsiteY16" fmla="*/ 42862 h 102394"/>
                  <a:gd name="connsiteX17" fmla="*/ 204787 w 1052512"/>
                  <a:gd name="connsiteY17" fmla="*/ 40481 h 102394"/>
                  <a:gd name="connsiteX18" fmla="*/ 154781 w 1052512"/>
                  <a:gd name="connsiteY18" fmla="*/ 38100 h 102394"/>
                  <a:gd name="connsiteX19" fmla="*/ 111919 w 1052512"/>
                  <a:gd name="connsiteY19" fmla="*/ 38100 h 102394"/>
                  <a:gd name="connsiteX20" fmla="*/ 47625 w 1052512"/>
                  <a:gd name="connsiteY20" fmla="*/ 35719 h 102394"/>
                  <a:gd name="connsiteX21" fmla="*/ 0 w 1052512"/>
                  <a:gd name="connsiteY21" fmla="*/ 38100 h 102394"/>
                  <a:gd name="connsiteX0" fmla="*/ 1088806 w 1088806"/>
                  <a:gd name="connsiteY0" fmla="*/ 0 h 192881"/>
                  <a:gd name="connsiteX1" fmla="*/ 1045368 w 1088806"/>
                  <a:gd name="connsiteY1" fmla="*/ 140493 h 192881"/>
                  <a:gd name="connsiteX2" fmla="*/ 1035844 w 1088806"/>
                  <a:gd name="connsiteY2" fmla="*/ 159543 h 192881"/>
                  <a:gd name="connsiteX3" fmla="*/ 1016794 w 1088806"/>
                  <a:gd name="connsiteY3" fmla="*/ 171449 h 192881"/>
                  <a:gd name="connsiteX4" fmla="*/ 995362 w 1088806"/>
                  <a:gd name="connsiteY4" fmla="*/ 183355 h 192881"/>
                  <a:gd name="connsiteX5" fmla="*/ 966787 w 1088806"/>
                  <a:gd name="connsiteY5" fmla="*/ 192881 h 192881"/>
                  <a:gd name="connsiteX6" fmla="*/ 952500 w 1088806"/>
                  <a:gd name="connsiteY6" fmla="*/ 192881 h 192881"/>
                  <a:gd name="connsiteX7" fmla="*/ 902494 w 1088806"/>
                  <a:gd name="connsiteY7" fmla="*/ 185737 h 192881"/>
                  <a:gd name="connsiteX8" fmla="*/ 847725 w 1088806"/>
                  <a:gd name="connsiteY8" fmla="*/ 180974 h 192881"/>
                  <a:gd name="connsiteX9" fmla="*/ 771525 w 1088806"/>
                  <a:gd name="connsiteY9" fmla="*/ 169069 h 192881"/>
                  <a:gd name="connsiteX10" fmla="*/ 700088 w 1088806"/>
                  <a:gd name="connsiteY10" fmla="*/ 161925 h 192881"/>
                  <a:gd name="connsiteX11" fmla="*/ 647700 w 1088806"/>
                  <a:gd name="connsiteY11" fmla="*/ 157162 h 192881"/>
                  <a:gd name="connsiteX12" fmla="*/ 588169 w 1088806"/>
                  <a:gd name="connsiteY12" fmla="*/ 152399 h 192881"/>
                  <a:gd name="connsiteX13" fmla="*/ 528637 w 1088806"/>
                  <a:gd name="connsiteY13" fmla="*/ 147637 h 192881"/>
                  <a:gd name="connsiteX14" fmla="*/ 454818 w 1088806"/>
                  <a:gd name="connsiteY14" fmla="*/ 140493 h 192881"/>
                  <a:gd name="connsiteX15" fmla="*/ 364331 w 1088806"/>
                  <a:gd name="connsiteY15" fmla="*/ 135731 h 192881"/>
                  <a:gd name="connsiteX16" fmla="*/ 288131 w 1088806"/>
                  <a:gd name="connsiteY16" fmla="*/ 133349 h 192881"/>
                  <a:gd name="connsiteX17" fmla="*/ 204787 w 1088806"/>
                  <a:gd name="connsiteY17" fmla="*/ 130968 h 192881"/>
                  <a:gd name="connsiteX18" fmla="*/ 154781 w 1088806"/>
                  <a:gd name="connsiteY18" fmla="*/ 128587 h 192881"/>
                  <a:gd name="connsiteX19" fmla="*/ 111919 w 1088806"/>
                  <a:gd name="connsiteY19" fmla="*/ 128587 h 192881"/>
                  <a:gd name="connsiteX20" fmla="*/ 47625 w 1088806"/>
                  <a:gd name="connsiteY20" fmla="*/ 126206 h 192881"/>
                  <a:gd name="connsiteX21" fmla="*/ 0 w 1088806"/>
                  <a:gd name="connsiteY21" fmla="*/ 128587 h 192881"/>
                  <a:gd name="connsiteX0" fmla="*/ 1088806 w 1088806"/>
                  <a:gd name="connsiteY0" fmla="*/ 0 h 192881"/>
                  <a:gd name="connsiteX1" fmla="*/ 1045368 w 1088806"/>
                  <a:gd name="connsiteY1" fmla="*/ 140493 h 192881"/>
                  <a:gd name="connsiteX2" fmla="*/ 1035844 w 1088806"/>
                  <a:gd name="connsiteY2" fmla="*/ 159543 h 192881"/>
                  <a:gd name="connsiteX3" fmla="*/ 1016794 w 1088806"/>
                  <a:gd name="connsiteY3" fmla="*/ 171449 h 192881"/>
                  <a:gd name="connsiteX4" fmla="*/ 995362 w 1088806"/>
                  <a:gd name="connsiteY4" fmla="*/ 183355 h 192881"/>
                  <a:gd name="connsiteX5" fmla="*/ 966787 w 1088806"/>
                  <a:gd name="connsiteY5" fmla="*/ 192881 h 192881"/>
                  <a:gd name="connsiteX6" fmla="*/ 952500 w 1088806"/>
                  <a:gd name="connsiteY6" fmla="*/ 192881 h 192881"/>
                  <a:gd name="connsiteX7" fmla="*/ 902494 w 1088806"/>
                  <a:gd name="connsiteY7" fmla="*/ 185737 h 192881"/>
                  <a:gd name="connsiteX8" fmla="*/ 847725 w 1088806"/>
                  <a:gd name="connsiteY8" fmla="*/ 180974 h 192881"/>
                  <a:gd name="connsiteX9" fmla="*/ 771525 w 1088806"/>
                  <a:gd name="connsiteY9" fmla="*/ 169069 h 192881"/>
                  <a:gd name="connsiteX10" fmla="*/ 700088 w 1088806"/>
                  <a:gd name="connsiteY10" fmla="*/ 161925 h 192881"/>
                  <a:gd name="connsiteX11" fmla="*/ 647700 w 1088806"/>
                  <a:gd name="connsiteY11" fmla="*/ 157162 h 192881"/>
                  <a:gd name="connsiteX12" fmla="*/ 588169 w 1088806"/>
                  <a:gd name="connsiteY12" fmla="*/ 152399 h 192881"/>
                  <a:gd name="connsiteX13" fmla="*/ 528637 w 1088806"/>
                  <a:gd name="connsiteY13" fmla="*/ 147637 h 192881"/>
                  <a:gd name="connsiteX14" fmla="*/ 454818 w 1088806"/>
                  <a:gd name="connsiteY14" fmla="*/ 140493 h 192881"/>
                  <a:gd name="connsiteX15" fmla="*/ 364331 w 1088806"/>
                  <a:gd name="connsiteY15" fmla="*/ 135731 h 192881"/>
                  <a:gd name="connsiteX16" fmla="*/ 288131 w 1088806"/>
                  <a:gd name="connsiteY16" fmla="*/ 133349 h 192881"/>
                  <a:gd name="connsiteX17" fmla="*/ 204787 w 1088806"/>
                  <a:gd name="connsiteY17" fmla="*/ 130968 h 192881"/>
                  <a:gd name="connsiteX18" fmla="*/ 154781 w 1088806"/>
                  <a:gd name="connsiteY18" fmla="*/ 128587 h 192881"/>
                  <a:gd name="connsiteX19" fmla="*/ 111919 w 1088806"/>
                  <a:gd name="connsiteY19" fmla="*/ 128587 h 192881"/>
                  <a:gd name="connsiteX20" fmla="*/ 47625 w 1088806"/>
                  <a:gd name="connsiteY20" fmla="*/ 126206 h 192881"/>
                  <a:gd name="connsiteX21" fmla="*/ 0 w 1088806"/>
                  <a:gd name="connsiteY21" fmla="*/ 128587 h 192881"/>
                  <a:gd name="connsiteX0" fmla="*/ 1088806 w 1088806"/>
                  <a:gd name="connsiteY0" fmla="*/ 0 h 192899"/>
                  <a:gd name="connsiteX1" fmla="*/ 1045368 w 1088806"/>
                  <a:gd name="connsiteY1" fmla="*/ 140493 h 192899"/>
                  <a:gd name="connsiteX2" fmla="*/ 1035844 w 1088806"/>
                  <a:gd name="connsiteY2" fmla="*/ 159543 h 192899"/>
                  <a:gd name="connsiteX3" fmla="*/ 1016794 w 1088806"/>
                  <a:gd name="connsiteY3" fmla="*/ 171449 h 192899"/>
                  <a:gd name="connsiteX4" fmla="*/ 995362 w 1088806"/>
                  <a:gd name="connsiteY4" fmla="*/ 183355 h 192899"/>
                  <a:gd name="connsiteX5" fmla="*/ 969055 w 1088806"/>
                  <a:gd name="connsiteY5" fmla="*/ 183356 h 192899"/>
                  <a:gd name="connsiteX6" fmla="*/ 952500 w 1088806"/>
                  <a:gd name="connsiteY6" fmla="*/ 192881 h 192899"/>
                  <a:gd name="connsiteX7" fmla="*/ 902494 w 1088806"/>
                  <a:gd name="connsiteY7" fmla="*/ 185737 h 192899"/>
                  <a:gd name="connsiteX8" fmla="*/ 847725 w 1088806"/>
                  <a:gd name="connsiteY8" fmla="*/ 180974 h 192899"/>
                  <a:gd name="connsiteX9" fmla="*/ 771525 w 1088806"/>
                  <a:gd name="connsiteY9" fmla="*/ 169069 h 192899"/>
                  <a:gd name="connsiteX10" fmla="*/ 700088 w 1088806"/>
                  <a:gd name="connsiteY10" fmla="*/ 161925 h 192899"/>
                  <a:gd name="connsiteX11" fmla="*/ 647700 w 1088806"/>
                  <a:gd name="connsiteY11" fmla="*/ 157162 h 192899"/>
                  <a:gd name="connsiteX12" fmla="*/ 588169 w 1088806"/>
                  <a:gd name="connsiteY12" fmla="*/ 152399 h 192899"/>
                  <a:gd name="connsiteX13" fmla="*/ 528637 w 1088806"/>
                  <a:gd name="connsiteY13" fmla="*/ 147637 h 192899"/>
                  <a:gd name="connsiteX14" fmla="*/ 454818 w 1088806"/>
                  <a:gd name="connsiteY14" fmla="*/ 140493 h 192899"/>
                  <a:gd name="connsiteX15" fmla="*/ 364331 w 1088806"/>
                  <a:gd name="connsiteY15" fmla="*/ 135731 h 192899"/>
                  <a:gd name="connsiteX16" fmla="*/ 288131 w 1088806"/>
                  <a:gd name="connsiteY16" fmla="*/ 133349 h 192899"/>
                  <a:gd name="connsiteX17" fmla="*/ 204787 w 1088806"/>
                  <a:gd name="connsiteY17" fmla="*/ 130968 h 192899"/>
                  <a:gd name="connsiteX18" fmla="*/ 154781 w 1088806"/>
                  <a:gd name="connsiteY18" fmla="*/ 128587 h 192899"/>
                  <a:gd name="connsiteX19" fmla="*/ 111919 w 1088806"/>
                  <a:gd name="connsiteY19" fmla="*/ 128587 h 192899"/>
                  <a:gd name="connsiteX20" fmla="*/ 47625 w 1088806"/>
                  <a:gd name="connsiteY20" fmla="*/ 126206 h 192899"/>
                  <a:gd name="connsiteX21" fmla="*/ 0 w 1088806"/>
                  <a:gd name="connsiteY21" fmla="*/ 128587 h 192899"/>
                  <a:gd name="connsiteX0" fmla="*/ 1088806 w 1088806"/>
                  <a:gd name="connsiteY0" fmla="*/ 0 h 186195"/>
                  <a:gd name="connsiteX1" fmla="*/ 1045368 w 1088806"/>
                  <a:gd name="connsiteY1" fmla="*/ 140493 h 186195"/>
                  <a:gd name="connsiteX2" fmla="*/ 1035844 w 1088806"/>
                  <a:gd name="connsiteY2" fmla="*/ 159543 h 186195"/>
                  <a:gd name="connsiteX3" fmla="*/ 1016794 w 1088806"/>
                  <a:gd name="connsiteY3" fmla="*/ 171449 h 186195"/>
                  <a:gd name="connsiteX4" fmla="*/ 995362 w 1088806"/>
                  <a:gd name="connsiteY4" fmla="*/ 183355 h 186195"/>
                  <a:gd name="connsiteX5" fmla="*/ 969055 w 1088806"/>
                  <a:gd name="connsiteY5" fmla="*/ 183356 h 186195"/>
                  <a:gd name="connsiteX6" fmla="*/ 952500 w 1088806"/>
                  <a:gd name="connsiteY6" fmla="*/ 185738 h 186195"/>
                  <a:gd name="connsiteX7" fmla="*/ 902494 w 1088806"/>
                  <a:gd name="connsiteY7" fmla="*/ 185737 h 186195"/>
                  <a:gd name="connsiteX8" fmla="*/ 847725 w 1088806"/>
                  <a:gd name="connsiteY8" fmla="*/ 180974 h 186195"/>
                  <a:gd name="connsiteX9" fmla="*/ 771525 w 1088806"/>
                  <a:gd name="connsiteY9" fmla="*/ 169069 h 186195"/>
                  <a:gd name="connsiteX10" fmla="*/ 700088 w 1088806"/>
                  <a:gd name="connsiteY10" fmla="*/ 161925 h 186195"/>
                  <a:gd name="connsiteX11" fmla="*/ 647700 w 1088806"/>
                  <a:gd name="connsiteY11" fmla="*/ 157162 h 186195"/>
                  <a:gd name="connsiteX12" fmla="*/ 588169 w 1088806"/>
                  <a:gd name="connsiteY12" fmla="*/ 152399 h 186195"/>
                  <a:gd name="connsiteX13" fmla="*/ 528637 w 1088806"/>
                  <a:gd name="connsiteY13" fmla="*/ 147637 h 186195"/>
                  <a:gd name="connsiteX14" fmla="*/ 454818 w 1088806"/>
                  <a:gd name="connsiteY14" fmla="*/ 140493 h 186195"/>
                  <a:gd name="connsiteX15" fmla="*/ 364331 w 1088806"/>
                  <a:gd name="connsiteY15" fmla="*/ 135731 h 186195"/>
                  <a:gd name="connsiteX16" fmla="*/ 288131 w 1088806"/>
                  <a:gd name="connsiteY16" fmla="*/ 133349 h 186195"/>
                  <a:gd name="connsiteX17" fmla="*/ 204787 w 1088806"/>
                  <a:gd name="connsiteY17" fmla="*/ 130968 h 186195"/>
                  <a:gd name="connsiteX18" fmla="*/ 154781 w 1088806"/>
                  <a:gd name="connsiteY18" fmla="*/ 128587 h 186195"/>
                  <a:gd name="connsiteX19" fmla="*/ 111919 w 1088806"/>
                  <a:gd name="connsiteY19" fmla="*/ 128587 h 186195"/>
                  <a:gd name="connsiteX20" fmla="*/ 47625 w 1088806"/>
                  <a:gd name="connsiteY20" fmla="*/ 126206 h 186195"/>
                  <a:gd name="connsiteX21" fmla="*/ 0 w 1088806"/>
                  <a:gd name="connsiteY21" fmla="*/ 128587 h 186195"/>
                  <a:gd name="connsiteX0" fmla="*/ 1088806 w 1088806"/>
                  <a:gd name="connsiteY0" fmla="*/ 0 h 185738"/>
                  <a:gd name="connsiteX1" fmla="*/ 1045368 w 1088806"/>
                  <a:gd name="connsiteY1" fmla="*/ 140493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83355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1525 w 1088806"/>
                  <a:gd name="connsiteY9" fmla="*/ 169069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45368 w 1088806"/>
                  <a:gd name="connsiteY1" fmla="*/ 140493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83355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45368 w 1088806"/>
                  <a:gd name="connsiteY1" fmla="*/ 140493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83355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45368 w 1088806"/>
                  <a:gd name="connsiteY1" fmla="*/ 140493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78592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45368 w 1088806"/>
                  <a:gd name="connsiteY1" fmla="*/ 140493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78592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65784 w 1088806"/>
                  <a:gd name="connsiteY1" fmla="*/ 97631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78592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65784 w 1088806"/>
                  <a:gd name="connsiteY1" fmla="*/ 97631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78592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  <a:gd name="connsiteX0" fmla="*/ 1088806 w 1088806"/>
                  <a:gd name="connsiteY0" fmla="*/ 0 h 185738"/>
                  <a:gd name="connsiteX1" fmla="*/ 1068053 w 1088806"/>
                  <a:gd name="connsiteY1" fmla="*/ 97631 h 185738"/>
                  <a:gd name="connsiteX2" fmla="*/ 1035844 w 1088806"/>
                  <a:gd name="connsiteY2" fmla="*/ 159543 h 185738"/>
                  <a:gd name="connsiteX3" fmla="*/ 1016794 w 1088806"/>
                  <a:gd name="connsiteY3" fmla="*/ 171449 h 185738"/>
                  <a:gd name="connsiteX4" fmla="*/ 995362 w 1088806"/>
                  <a:gd name="connsiteY4" fmla="*/ 178592 h 185738"/>
                  <a:gd name="connsiteX5" fmla="*/ 969055 w 1088806"/>
                  <a:gd name="connsiteY5" fmla="*/ 183356 h 185738"/>
                  <a:gd name="connsiteX6" fmla="*/ 952500 w 1088806"/>
                  <a:gd name="connsiteY6" fmla="*/ 185738 h 185738"/>
                  <a:gd name="connsiteX7" fmla="*/ 902494 w 1088806"/>
                  <a:gd name="connsiteY7" fmla="*/ 183356 h 185738"/>
                  <a:gd name="connsiteX8" fmla="*/ 847725 w 1088806"/>
                  <a:gd name="connsiteY8" fmla="*/ 180974 h 185738"/>
                  <a:gd name="connsiteX9" fmla="*/ 773793 w 1088806"/>
                  <a:gd name="connsiteY9" fmla="*/ 171450 h 185738"/>
                  <a:gd name="connsiteX10" fmla="*/ 700088 w 1088806"/>
                  <a:gd name="connsiteY10" fmla="*/ 161925 h 185738"/>
                  <a:gd name="connsiteX11" fmla="*/ 647700 w 1088806"/>
                  <a:gd name="connsiteY11" fmla="*/ 157162 h 185738"/>
                  <a:gd name="connsiteX12" fmla="*/ 588169 w 1088806"/>
                  <a:gd name="connsiteY12" fmla="*/ 152399 h 185738"/>
                  <a:gd name="connsiteX13" fmla="*/ 528637 w 1088806"/>
                  <a:gd name="connsiteY13" fmla="*/ 147637 h 185738"/>
                  <a:gd name="connsiteX14" fmla="*/ 454818 w 1088806"/>
                  <a:gd name="connsiteY14" fmla="*/ 140493 h 185738"/>
                  <a:gd name="connsiteX15" fmla="*/ 364331 w 1088806"/>
                  <a:gd name="connsiteY15" fmla="*/ 135731 h 185738"/>
                  <a:gd name="connsiteX16" fmla="*/ 288131 w 1088806"/>
                  <a:gd name="connsiteY16" fmla="*/ 133349 h 185738"/>
                  <a:gd name="connsiteX17" fmla="*/ 204787 w 1088806"/>
                  <a:gd name="connsiteY17" fmla="*/ 130968 h 185738"/>
                  <a:gd name="connsiteX18" fmla="*/ 154781 w 1088806"/>
                  <a:gd name="connsiteY18" fmla="*/ 128587 h 185738"/>
                  <a:gd name="connsiteX19" fmla="*/ 111919 w 1088806"/>
                  <a:gd name="connsiteY19" fmla="*/ 128587 h 185738"/>
                  <a:gd name="connsiteX20" fmla="*/ 47625 w 1088806"/>
                  <a:gd name="connsiteY20" fmla="*/ 126206 h 185738"/>
                  <a:gd name="connsiteX21" fmla="*/ 0 w 1088806"/>
                  <a:gd name="connsiteY21" fmla="*/ 128587 h 185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88806" h="185738">
                    <a:moveTo>
                      <a:pt x="1088806" y="0"/>
                    </a:moveTo>
                    <a:cubicBezTo>
                      <a:pt x="1078865" y="58737"/>
                      <a:pt x="1087069" y="50800"/>
                      <a:pt x="1068053" y="97631"/>
                    </a:cubicBezTo>
                    <a:cubicBezTo>
                      <a:pt x="1065275" y="109140"/>
                      <a:pt x="1044387" y="147240"/>
                      <a:pt x="1035844" y="159543"/>
                    </a:cubicBezTo>
                    <a:cubicBezTo>
                      <a:pt x="1027301" y="171846"/>
                      <a:pt x="1023541" y="168274"/>
                      <a:pt x="1016794" y="171449"/>
                    </a:cubicBezTo>
                    <a:cubicBezTo>
                      <a:pt x="1010047" y="174624"/>
                      <a:pt x="1003318" y="176608"/>
                      <a:pt x="995362" y="178592"/>
                    </a:cubicBezTo>
                    <a:cubicBezTo>
                      <a:pt x="987406" y="180576"/>
                      <a:pt x="976199" y="182165"/>
                      <a:pt x="969055" y="183356"/>
                    </a:cubicBezTo>
                    <a:cubicBezTo>
                      <a:pt x="961911" y="184547"/>
                      <a:pt x="963593" y="185738"/>
                      <a:pt x="952500" y="185738"/>
                    </a:cubicBezTo>
                    <a:cubicBezTo>
                      <a:pt x="941407" y="185738"/>
                      <a:pt x="919956" y="184150"/>
                      <a:pt x="902494" y="183356"/>
                    </a:cubicBezTo>
                    <a:cubicBezTo>
                      <a:pt x="885032" y="182562"/>
                      <a:pt x="869175" y="182958"/>
                      <a:pt x="847725" y="180974"/>
                    </a:cubicBezTo>
                    <a:cubicBezTo>
                      <a:pt x="826275" y="178990"/>
                      <a:pt x="798399" y="174625"/>
                      <a:pt x="773793" y="171450"/>
                    </a:cubicBezTo>
                    <a:lnTo>
                      <a:pt x="700088" y="161925"/>
                    </a:lnTo>
                    <a:cubicBezTo>
                      <a:pt x="679073" y="159544"/>
                      <a:pt x="665163" y="158750"/>
                      <a:pt x="647700" y="157162"/>
                    </a:cubicBezTo>
                    <a:lnTo>
                      <a:pt x="588169" y="152399"/>
                    </a:lnTo>
                    <a:lnTo>
                      <a:pt x="528637" y="147637"/>
                    </a:lnTo>
                    <a:cubicBezTo>
                      <a:pt x="506412" y="145653"/>
                      <a:pt x="484980" y="142080"/>
                      <a:pt x="454818" y="140493"/>
                    </a:cubicBezTo>
                    <a:lnTo>
                      <a:pt x="364331" y="135731"/>
                    </a:lnTo>
                    <a:cubicBezTo>
                      <a:pt x="336550" y="134540"/>
                      <a:pt x="315912" y="134143"/>
                      <a:pt x="288131" y="133349"/>
                    </a:cubicBezTo>
                    <a:lnTo>
                      <a:pt x="204787" y="130968"/>
                    </a:lnTo>
                    <a:cubicBezTo>
                      <a:pt x="182562" y="130174"/>
                      <a:pt x="169068" y="128587"/>
                      <a:pt x="154781" y="128587"/>
                    </a:cubicBezTo>
                    <a:lnTo>
                      <a:pt x="111919" y="128587"/>
                    </a:lnTo>
                    <a:cubicBezTo>
                      <a:pt x="94060" y="128190"/>
                      <a:pt x="63500" y="125412"/>
                      <a:pt x="47625" y="126206"/>
                    </a:cubicBezTo>
                    <a:lnTo>
                      <a:pt x="0" y="128587"/>
                    </a:lnTo>
                  </a:path>
                </a:pathLst>
              </a:cu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F941998-39EF-4697-B991-4BE142546CB8}"/>
                  </a:ext>
                </a:extLst>
              </p:cNvPr>
              <p:cNvSpPr txBox="1"/>
              <p:nvPr/>
            </p:nvSpPr>
            <p:spPr>
              <a:xfrm>
                <a:off x="1094244" y="710682"/>
                <a:ext cx="50353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algn="r"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duct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accent6">
                      <a:lumMod val="75000"/>
                    </a:schemeClr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F941998-39EF-4697-B991-4BE142546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244" y="710682"/>
                <a:ext cx="503535" cy="246221"/>
              </a:xfrm>
              <a:prstGeom prst="rect">
                <a:avLst/>
              </a:prstGeom>
              <a:blipFill>
                <a:blip r:embed="rId3"/>
                <a:stretch>
                  <a:fillRect l="-9756" r="-3659" b="-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682A981-AC24-4D84-B580-2CD4F3EF92AB}"/>
              </a:ext>
            </a:extLst>
          </p:cNvPr>
          <p:cNvCxnSpPr>
            <a:cxnSpLocks/>
          </p:cNvCxnSpPr>
          <p:nvPr/>
        </p:nvCxnSpPr>
        <p:spPr bwMode="auto">
          <a:xfrm flipH="1">
            <a:off x="6195407" y="3568266"/>
            <a:ext cx="2153322" cy="5167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F806540-74D6-43DC-8820-0D4767E83F87}"/>
              </a:ext>
            </a:extLst>
          </p:cNvPr>
          <p:cNvCxnSpPr>
            <a:cxnSpLocks/>
          </p:cNvCxnSpPr>
          <p:nvPr/>
        </p:nvCxnSpPr>
        <p:spPr bwMode="auto">
          <a:xfrm>
            <a:off x="6201861" y="4079424"/>
            <a:ext cx="152475" cy="873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C8E8256-1F7F-4512-ADE7-7D46B535D74D}"/>
              </a:ext>
            </a:extLst>
          </p:cNvPr>
          <p:cNvCxnSpPr>
            <a:cxnSpLocks/>
          </p:cNvCxnSpPr>
          <p:nvPr/>
        </p:nvCxnSpPr>
        <p:spPr bwMode="auto">
          <a:xfrm>
            <a:off x="6354336" y="4936727"/>
            <a:ext cx="386050" cy="758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5D1D02A-5329-4ABC-8465-A101F22F9D16}"/>
              </a:ext>
            </a:extLst>
          </p:cNvPr>
          <p:cNvCxnSpPr>
            <a:cxnSpLocks/>
          </p:cNvCxnSpPr>
          <p:nvPr/>
        </p:nvCxnSpPr>
        <p:spPr bwMode="auto">
          <a:xfrm>
            <a:off x="6740386" y="5012848"/>
            <a:ext cx="1075010" cy="662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4570859-A0F4-4627-9029-ECC81B721CBD}"/>
              </a:ext>
            </a:extLst>
          </p:cNvPr>
          <p:cNvSpPr txBox="1"/>
          <p:nvPr/>
        </p:nvSpPr>
        <p:spPr>
          <a:xfrm>
            <a:off x="6726831" y="338362"/>
            <a:ext cx="2131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95285"/>
            <a:r>
              <a:rPr lang="en-GB" sz="1200" dirty="0">
                <a:solidFill>
                  <a:srgbClr val="0070C0"/>
                </a:solidFill>
                <a:latin typeface="Calibri"/>
              </a:rPr>
              <a:t>Driving force for sublimation</a:t>
            </a:r>
          </a:p>
        </p:txBody>
      </p:sp>
      <p:sp>
        <p:nvSpPr>
          <p:cNvPr id="59" name="Arrow: Left 58">
            <a:extLst>
              <a:ext uri="{FF2B5EF4-FFF2-40B4-BE49-F238E27FC236}">
                <a16:creationId xmlns:a16="http://schemas.microsoft.com/office/drawing/2014/main" id="{4B0FD323-370A-40FF-A484-C15DB9266148}"/>
              </a:ext>
            </a:extLst>
          </p:cNvPr>
          <p:cNvSpPr/>
          <p:nvPr/>
        </p:nvSpPr>
        <p:spPr bwMode="auto">
          <a:xfrm rot="5400000">
            <a:off x="4391513" y="4865469"/>
            <a:ext cx="369333" cy="1646546"/>
          </a:xfrm>
          <a:prstGeom prst="leftArrow">
            <a:avLst>
              <a:gd name="adj1" fmla="val 72223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905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chemeClr val="bg1"/>
                </a:solidFill>
                <a:latin typeface="Calibri"/>
              </a:rPr>
              <a:t>Heating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787918C-9763-489A-ACC9-1EC010F8CB71}"/>
                  </a:ext>
                </a:extLst>
              </p:cNvPr>
              <p:cNvSpPr txBox="1"/>
              <p:nvPr/>
            </p:nvSpPr>
            <p:spPr>
              <a:xfrm>
                <a:off x="2776423" y="2617541"/>
                <a:ext cx="5599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𝑣𝑃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vial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0070C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787918C-9763-489A-ACC9-1EC010F8C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423" y="2617541"/>
                <a:ext cx="559961" cy="246221"/>
              </a:xfrm>
              <a:prstGeom prst="rect">
                <a:avLst/>
              </a:prstGeom>
              <a:blipFill>
                <a:blip r:embed="rId5"/>
                <a:stretch>
                  <a:fillRect l="-7609" r="-2174" b="-14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52C3B31-289D-4445-AE19-F8F51F6E8B0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39249" y="1601630"/>
            <a:ext cx="3165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med" len="med"/>
            <a:tailEnd type="oval" w="med" len="med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FFD6A7E-1EAA-4688-9E75-04C4994998A5}"/>
              </a:ext>
            </a:extLst>
          </p:cNvPr>
          <p:cNvSpPr txBox="1"/>
          <p:nvPr/>
        </p:nvSpPr>
        <p:spPr>
          <a:xfrm>
            <a:off x="5288923" y="5728046"/>
            <a:ext cx="365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95285"/>
            <a:r>
              <a:rPr lang="en-GB" sz="1200" dirty="0">
                <a:solidFill>
                  <a:srgbClr val="FF0000"/>
                </a:solidFill>
                <a:latin typeface="Calibri"/>
              </a:rPr>
              <a:t>‘Measurable’ driving </a:t>
            </a:r>
          </a:p>
          <a:p>
            <a:pPr algn="ctr" defTabSz="495285"/>
            <a:r>
              <a:rPr lang="en-GB" sz="1200" dirty="0">
                <a:solidFill>
                  <a:srgbClr val="FF0000"/>
                </a:solidFill>
                <a:latin typeface="Calibri"/>
              </a:rPr>
              <a:t>force for heating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525A4DA-CC2A-41C6-9CE1-61FBA11B445E}"/>
              </a:ext>
            </a:extLst>
          </p:cNvPr>
          <p:cNvCxnSpPr>
            <a:cxnSpLocks/>
          </p:cNvCxnSpPr>
          <p:nvPr/>
        </p:nvCxnSpPr>
        <p:spPr bwMode="auto">
          <a:xfrm>
            <a:off x="3364230" y="2744011"/>
            <a:ext cx="120318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med" len="med"/>
            <a:tailEnd type="oval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75FDD79-D739-482A-AB8B-12F1F1AC0279}"/>
                  </a:ext>
                </a:extLst>
              </p:cNvPr>
              <p:cNvSpPr txBox="1"/>
              <p:nvPr/>
            </p:nvSpPr>
            <p:spPr>
              <a:xfrm>
                <a:off x="7907775" y="5114417"/>
                <a:ext cx="1163075" cy="26994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shelf</m:t>
                          </m:r>
                          <m: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surface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75FDD79-D739-482A-AB8B-12F1F1AC0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775" y="5114417"/>
                <a:ext cx="1163075" cy="269946"/>
              </a:xfrm>
              <a:prstGeom prst="rect">
                <a:avLst/>
              </a:prstGeom>
              <a:blipFill>
                <a:blip r:embed="rId6"/>
                <a:stretch>
                  <a:fillRect l="-3141" r="-261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74">
            <a:extLst>
              <a:ext uri="{FF2B5EF4-FFF2-40B4-BE49-F238E27FC236}">
                <a16:creationId xmlns:a16="http://schemas.microsoft.com/office/drawing/2014/main" id="{F4A379A8-3E9D-4186-AC2D-49D1BEFFC119}"/>
              </a:ext>
            </a:extLst>
          </p:cNvPr>
          <p:cNvSpPr/>
          <p:nvPr/>
        </p:nvSpPr>
        <p:spPr bwMode="auto">
          <a:xfrm>
            <a:off x="7280695" y="3660921"/>
            <a:ext cx="1402473" cy="6042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C8C9BE5-0739-4435-AA9D-F8819F30658F}"/>
                  </a:ext>
                </a:extLst>
              </p:cNvPr>
              <p:cNvSpPr txBox="1"/>
              <p:nvPr/>
            </p:nvSpPr>
            <p:spPr>
              <a:xfrm>
                <a:off x="7907775" y="3777865"/>
                <a:ext cx="1137427" cy="26994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ice</m:t>
                          </m:r>
                          <m: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interface</m:t>
                          </m:r>
                          <m: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C8C9BE5-0739-4435-AA9D-F8819F306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775" y="3777865"/>
                <a:ext cx="1137427" cy="269946"/>
              </a:xfrm>
              <a:prstGeom prst="rect">
                <a:avLst/>
              </a:prstGeom>
              <a:blipFill>
                <a:blip r:embed="rId7"/>
                <a:stretch>
                  <a:fillRect l="-3209" r="-267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9ACFAF8-D35D-4315-BD5F-A9598D03DE41}"/>
                  </a:ext>
                </a:extLst>
              </p:cNvPr>
              <p:cNvSpPr txBox="1"/>
              <p:nvPr/>
            </p:nvSpPr>
            <p:spPr>
              <a:xfrm>
                <a:off x="5858696" y="6396767"/>
                <a:ext cx="3899081" cy="2875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GB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en-GB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ice</m:t>
                              </m:r>
                              <m: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base</m:t>
                              </m:r>
                              <m: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shelf</m:t>
                              </m:r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surface</m:t>
                                  </m:r>
                                </m:e>
                              </m:d>
                            </m:sub>
                          </m:sSub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9ACFAF8-D35D-4315-BD5F-A9598D03D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696" y="6396767"/>
                <a:ext cx="3899081" cy="287579"/>
              </a:xfrm>
              <a:prstGeom prst="rect">
                <a:avLst/>
              </a:prstGeom>
              <a:blipFill>
                <a:blip r:embed="rId8"/>
                <a:stretch>
                  <a:fillRect l="-2188" t="-125000" b="-20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858A3ED-DF9D-4458-80B1-FBC74DC75F72}"/>
                  </a:ext>
                </a:extLst>
              </p:cNvPr>
              <p:cNvSpPr txBox="1"/>
              <p:nvPr/>
            </p:nvSpPr>
            <p:spPr>
              <a:xfrm>
                <a:off x="7907775" y="4638643"/>
                <a:ext cx="820033" cy="26994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ice</m:t>
                          </m:r>
                          <m: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base</m:t>
                          </m:r>
                          <m: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858A3ED-DF9D-4458-80B1-FBC74DC75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775" y="4638643"/>
                <a:ext cx="820033" cy="269946"/>
              </a:xfrm>
              <a:prstGeom prst="rect">
                <a:avLst/>
              </a:prstGeom>
              <a:blipFill>
                <a:blip r:embed="rId9"/>
                <a:stretch>
                  <a:fillRect l="-5185" r="-370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0204ED08-EE0B-4363-B8E2-FD87D1F076A5}"/>
              </a:ext>
            </a:extLst>
          </p:cNvPr>
          <p:cNvSpPr/>
          <p:nvPr/>
        </p:nvSpPr>
        <p:spPr bwMode="auto">
          <a:xfrm>
            <a:off x="3773256" y="3526580"/>
            <a:ext cx="1605847" cy="572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FA253F30-E05C-4A75-A984-79A73C5DB8CE}"/>
              </a:ext>
            </a:extLst>
          </p:cNvPr>
          <p:cNvCxnSpPr>
            <a:cxnSpLocks/>
          </p:cNvCxnSpPr>
          <p:nvPr/>
        </p:nvCxnSpPr>
        <p:spPr bwMode="auto">
          <a:xfrm flipH="1">
            <a:off x="4576847" y="4023114"/>
            <a:ext cx="11794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med" len="med"/>
            <a:tailEnd type="oval" w="med" len="med"/>
          </a:ln>
          <a:effectLst/>
        </p:spPr>
      </p:cxn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3517441A-02FF-43EC-B7AB-5AB66B7826FB}"/>
              </a:ext>
            </a:extLst>
          </p:cNvPr>
          <p:cNvSpPr/>
          <p:nvPr/>
        </p:nvSpPr>
        <p:spPr bwMode="auto">
          <a:xfrm>
            <a:off x="4681833" y="2368617"/>
            <a:ext cx="221159" cy="1645135"/>
          </a:xfrm>
          <a:custGeom>
            <a:avLst/>
            <a:gdLst>
              <a:gd name="connsiteX0" fmla="*/ 40195 w 100736"/>
              <a:gd name="connsiteY0" fmla="*/ 705678 h 705678"/>
              <a:gd name="connsiteX1" fmla="*/ 10377 w 100736"/>
              <a:gd name="connsiteY1" fmla="*/ 655983 h 705678"/>
              <a:gd name="connsiteX2" fmla="*/ 438 w 100736"/>
              <a:gd name="connsiteY2" fmla="*/ 606287 h 705678"/>
              <a:gd name="connsiteX3" fmla="*/ 50134 w 100736"/>
              <a:gd name="connsiteY3" fmla="*/ 566530 h 705678"/>
              <a:gd name="connsiteX4" fmla="*/ 79951 w 100736"/>
              <a:gd name="connsiteY4" fmla="*/ 546652 h 705678"/>
              <a:gd name="connsiteX5" fmla="*/ 99830 w 100736"/>
              <a:gd name="connsiteY5" fmla="*/ 516835 h 705678"/>
              <a:gd name="connsiteX6" fmla="*/ 89890 w 100736"/>
              <a:gd name="connsiteY6" fmla="*/ 417443 h 705678"/>
              <a:gd name="connsiteX7" fmla="*/ 20317 w 100736"/>
              <a:gd name="connsiteY7" fmla="*/ 357809 h 705678"/>
              <a:gd name="connsiteX8" fmla="*/ 10377 w 100736"/>
              <a:gd name="connsiteY8" fmla="*/ 327991 h 705678"/>
              <a:gd name="connsiteX9" fmla="*/ 30256 w 100736"/>
              <a:gd name="connsiteY9" fmla="*/ 298174 h 705678"/>
              <a:gd name="connsiteX10" fmla="*/ 79951 w 100736"/>
              <a:gd name="connsiteY10" fmla="*/ 238539 h 705678"/>
              <a:gd name="connsiteX11" fmla="*/ 60073 w 100736"/>
              <a:gd name="connsiteY11" fmla="*/ 139148 h 705678"/>
              <a:gd name="connsiteX12" fmla="*/ 20317 w 100736"/>
              <a:gd name="connsiteY12" fmla="*/ 109330 h 705678"/>
              <a:gd name="connsiteX13" fmla="*/ 20317 w 100736"/>
              <a:gd name="connsiteY13" fmla="*/ 0 h 70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736" h="705678">
                <a:moveTo>
                  <a:pt x="40195" y="705678"/>
                </a:moveTo>
                <a:cubicBezTo>
                  <a:pt x="30256" y="689113"/>
                  <a:pt x="17552" y="673919"/>
                  <a:pt x="10377" y="655983"/>
                </a:cubicBezTo>
                <a:cubicBezTo>
                  <a:pt x="4103" y="640298"/>
                  <a:pt x="-1658" y="623050"/>
                  <a:pt x="438" y="606287"/>
                </a:cubicBezTo>
                <a:cubicBezTo>
                  <a:pt x="4906" y="570546"/>
                  <a:pt x="27598" y="577798"/>
                  <a:pt x="50134" y="566530"/>
                </a:cubicBezTo>
                <a:cubicBezTo>
                  <a:pt x="60818" y="561188"/>
                  <a:pt x="70012" y="553278"/>
                  <a:pt x="79951" y="546652"/>
                </a:cubicBezTo>
                <a:cubicBezTo>
                  <a:pt x="86577" y="536713"/>
                  <a:pt x="98914" y="528745"/>
                  <a:pt x="99830" y="516835"/>
                </a:cubicBezTo>
                <a:cubicBezTo>
                  <a:pt x="102384" y="483637"/>
                  <a:pt x="99682" y="449267"/>
                  <a:pt x="89890" y="417443"/>
                </a:cubicBezTo>
                <a:cubicBezTo>
                  <a:pt x="85737" y="403946"/>
                  <a:pt x="27268" y="363022"/>
                  <a:pt x="20317" y="357809"/>
                </a:cubicBezTo>
                <a:cubicBezTo>
                  <a:pt x="17004" y="347870"/>
                  <a:pt x="8655" y="338326"/>
                  <a:pt x="10377" y="327991"/>
                </a:cubicBezTo>
                <a:cubicBezTo>
                  <a:pt x="12341" y="316208"/>
                  <a:pt x="22609" y="307351"/>
                  <a:pt x="30256" y="298174"/>
                </a:cubicBezTo>
                <a:cubicBezTo>
                  <a:pt x="94023" y="221654"/>
                  <a:pt x="30602" y="312562"/>
                  <a:pt x="79951" y="238539"/>
                </a:cubicBezTo>
                <a:cubicBezTo>
                  <a:pt x="73325" y="205409"/>
                  <a:pt x="74231" y="169825"/>
                  <a:pt x="60073" y="139148"/>
                </a:cubicBezTo>
                <a:cubicBezTo>
                  <a:pt x="53131" y="124107"/>
                  <a:pt x="24868" y="125258"/>
                  <a:pt x="20317" y="109330"/>
                </a:cubicBezTo>
                <a:cubicBezTo>
                  <a:pt x="10305" y="74289"/>
                  <a:pt x="20317" y="36443"/>
                  <a:pt x="20317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583F5C9F-3A5A-47A4-A0E1-F587D0004074}"/>
              </a:ext>
            </a:extLst>
          </p:cNvPr>
          <p:cNvSpPr/>
          <p:nvPr/>
        </p:nvSpPr>
        <p:spPr bwMode="auto">
          <a:xfrm>
            <a:off x="3920460" y="3141491"/>
            <a:ext cx="79210" cy="908994"/>
          </a:xfrm>
          <a:custGeom>
            <a:avLst/>
            <a:gdLst>
              <a:gd name="connsiteX0" fmla="*/ 40195 w 100736"/>
              <a:gd name="connsiteY0" fmla="*/ 705678 h 705678"/>
              <a:gd name="connsiteX1" fmla="*/ 10377 w 100736"/>
              <a:gd name="connsiteY1" fmla="*/ 655983 h 705678"/>
              <a:gd name="connsiteX2" fmla="*/ 438 w 100736"/>
              <a:gd name="connsiteY2" fmla="*/ 606287 h 705678"/>
              <a:gd name="connsiteX3" fmla="*/ 50134 w 100736"/>
              <a:gd name="connsiteY3" fmla="*/ 566530 h 705678"/>
              <a:gd name="connsiteX4" fmla="*/ 79951 w 100736"/>
              <a:gd name="connsiteY4" fmla="*/ 546652 h 705678"/>
              <a:gd name="connsiteX5" fmla="*/ 99830 w 100736"/>
              <a:gd name="connsiteY5" fmla="*/ 516835 h 705678"/>
              <a:gd name="connsiteX6" fmla="*/ 89890 w 100736"/>
              <a:gd name="connsiteY6" fmla="*/ 417443 h 705678"/>
              <a:gd name="connsiteX7" fmla="*/ 20317 w 100736"/>
              <a:gd name="connsiteY7" fmla="*/ 357809 h 705678"/>
              <a:gd name="connsiteX8" fmla="*/ 10377 w 100736"/>
              <a:gd name="connsiteY8" fmla="*/ 327991 h 705678"/>
              <a:gd name="connsiteX9" fmla="*/ 30256 w 100736"/>
              <a:gd name="connsiteY9" fmla="*/ 298174 h 705678"/>
              <a:gd name="connsiteX10" fmla="*/ 79951 w 100736"/>
              <a:gd name="connsiteY10" fmla="*/ 238539 h 705678"/>
              <a:gd name="connsiteX11" fmla="*/ 60073 w 100736"/>
              <a:gd name="connsiteY11" fmla="*/ 139148 h 705678"/>
              <a:gd name="connsiteX12" fmla="*/ 20317 w 100736"/>
              <a:gd name="connsiteY12" fmla="*/ 109330 h 705678"/>
              <a:gd name="connsiteX13" fmla="*/ 20317 w 100736"/>
              <a:gd name="connsiteY13" fmla="*/ 0 h 70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736" h="705678">
                <a:moveTo>
                  <a:pt x="40195" y="705678"/>
                </a:moveTo>
                <a:cubicBezTo>
                  <a:pt x="30256" y="689113"/>
                  <a:pt x="17552" y="673919"/>
                  <a:pt x="10377" y="655983"/>
                </a:cubicBezTo>
                <a:cubicBezTo>
                  <a:pt x="4103" y="640298"/>
                  <a:pt x="-1658" y="623050"/>
                  <a:pt x="438" y="606287"/>
                </a:cubicBezTo>
                <a:cubicBezTo>
                  <a:pt x="4906" y="570546"/>
                  <a:pt x="27598" y="577798"/>
                  <a:pt x="50134" y="566530"/>
                </a:cubicBezTo>
                <a:cubicBezTo>
                  <a:pt x="60818" y="561188"/>
                  <a:pt x="70012" y="553278"/>
                  <a:pt x="79951" y="546652"/>
                </a:cubicBezTo>
                <a:cubicBezTo>
                  <a:pt x="86577" y="536713"/>
                  <a:pt x="98914" y="528745"/>
                  <a:pt x="99830" y="516835"/>
                </a:cubicBezTo>
                <a:cubicBezTo>
                  <a:pt x="102384" y="483637"/>
                  <a:pt x="99682" y="449267"/>
                  <a:pt x="89890" y="417443"/>
                </a:cubicBezTo>
                <a:cubicBezTo>
                  <a:pt x="85737" y="403946"/>
                  <a:pt x="27268" y="363022"/>
                  <a:pt x="20317" y="357809"/>
                </a:cubicBezTo>
                <a:cubicBezTo>
                  <a:pt x="17004" y="347870"/>
                  <a:pt x="8655" y="338326"/>
                  <a:pt x="10377" y="327991"/>
                </a:cubicBezTo>
                <a:cubicBezTo>
                  <a:pt x="12341" y="316208"/>
                  <a:pt x="22609" y="307351"/>
                  <a:pt x="30256" y="298174"/>
                </a:cubicBezTo>
                <a:cubicBezTo>
                  <a:pt x="94023" y="221654"/>
                  <a:pt x="30602" y="312562"/>
                  <a:pt x="79951" y="238539"/>
                </a:cubicBezTo>
                <a:cubicBezTo>
                  <a:pt x="73325" y="205409"/>
                  <a:pt x="74231" y="169825"/>
                  <a:pt x="60073" y="139148"/>
                </a:cubicBezTo>
                <a:cubicBezTo>
                  <a:pt x="53131" y="124107"/>
                  <a:pt x="24868" y="125258"/>
                  <a:pt x="20317" y="109330"/>
                </a:cubicBezTo>
                <a:cubicBezTo>
                  <a:pt x="10305" y="74289"/>
                  <a:pt x="20317" y="36443"/>
                  <a:pt x="20317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2D22178-5F65-44B4-AF48-001F7275F3E1}"/>
              </a:ext>
            </a:extLst>
          </p:cNvPr>
          <p:cNvSpPr/>
          <p:nvPr/>
        </p:nvSpPr>
        <p:spPr bwMode="auto">
          <a:xfrm>
            <a:off x="5046114" y="3263719"/>
            <a:ext cx="109131" cy="764485"/>
          </a:xfrm>
          <a:custGeom>
            <a:avLst/>
            <a:gdLst>
              <a:gd name="connsiteX0" fmla="*/ 40195 w 100736"/>
              <a:gd name="connsiteY0" fmla="*/ 705678 h 705678"/>
              <a:gd name="connsiteX1" fmla="*/ 10377 w 100736"/>
              <a:gd name="connsiteY1" fmla="*/ 655983 h 705678"/>
              <a:gd name="connsiteX2" fmla="*/ 438 w 100736"/>
              <a:gd name="connsiteY2" fmla="*/ 606287 h 705678"/>
              <a:gd name="connsiteX3" fmla="*/ 50134 w 100736"/>
              <a:gd name="connsiteY3" fmla="*/ 566530 h 705678"/>
              <a:gd name="connsiteX4" fmla="*/ 79951 w 100736"/>
              <a:gd name="connsiteY4" fmla="*/ 546652 h 705678"/>
              <a:gd name="connsiteX5" fmla="*/ 99830 w 100736"/>
              <a:gd name="connsiteY5" fmla="*/ 516835 h 705678"/>
              <a:gd name="connsiteX6" fmla="*/ 89890 w 100736"/>
              <a:gd name="connsiteY6" fmla="*/ 417443 h 705678"/>
              <a:gd name="connsiteX7" fmla="*/ 20317 w 100736"/>
              <a:gd name="connsiteY7" fmla="*/ 357809 h 705678"/>
              <a:gd name="connsiteX8" fmla="*/ 10377 w 100736"/>
              <a:gd name="connsiteY8" fmla="*/ 327991 h 705678"/>
              <a:gd name="connsiteX9" fmla="*/ 30256 w 100736"/>
              <a:gd name="connsiteY9" fmla="*/ 298174 h 705678"/>
              <a:gd name="connsiteX10" fmla="*/ 79951 w 100736"/>
              <a:gd name="connsiteY10" fmla="*/ 238539 h 705678"/>
              <a:gd name="connsiteX11" fmla="*/ 60073 w 100736"/>
              <a:gd name="connsiteY11" fmla="*/ 139148 h 705678"/>
              <a:gd name="connsiteX12" fmla="*/ 20317 w 100736"/>
              <a:gd name="connsiteY12" fmla="*/ 109330 h 705678"/>
              <a:gd name="connsiteX13" fmla="*/ 20317 w 100736"/>
              <a:gd name="connsiteY13" fmla="*/ 0 h 70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736" h="705678">
                <a:moveTo>
                  <a:pt x="40195" y="705678"/>
                </a:moveTo>
                <a:cubicBezTo>
                  <a:pt x="30256" y="689113"/>
                  <a:pt x="17552" y="673919"/>
                  <a:pt x="10377" y="655983"/>
                </a:cubicBezTo>
                <a:cubicBezTo>
                  <a:pt x="4103" y="640298"/>
                  <a:pt x="-1658" y="623050"/>
                  <a:pt x="438" y="606287"/>
                </a:cubicBezTo>
                <a:cubicBezTo>
                  <a:pt x="4906" y="570546"/>
                  <a:pt x="27598" y="577798"/>
                  <a:pt x="50134" y="566530"/>
                </a:cubicBezTo>
                <a:cubicBezTo>
                  <a:pt x="60818" y="561188"/>
                  <a:pt x="70012" y="553278"/>
                  <a:pt x="79951" y="546652"/>
                </a:cubicBezTo>
                <a:cubicBezTo>
                  <a:pt x="86577" y="536713"/>
                  <a:pt x="98914" y="528745"/>
                  <a:pt x="99830" y="516835"/>
                </a:cubicBezTo>
                <a:cubicBezTo>
                  <a:pt x="102384" y="483637"/>
                  <a:pt x="99682" y="449267"/>
                  <a:pt x="89890" y="417443"/>
                </a:cubicBezTo>
                <a:cubicBezTo>
                  <a:pt x="85737" y="403946"/>
                  <a:pt x="27268" y="363022"/>
                  <a:pt x="20317" y="357809"/>
                </a:cubicBezTo>
                <a:cubicBezTo>
                  <a:pt x="17004" y="347870"/>
                  <a:pt x="8655" y="338326"/>
                  <a:pt x="10377" y="327991"/>
                </a:cubicBezTo>
                <a:cubicBezTo>
                  <a:pt x="12341" y="316208"/>
                  <a:pt x="22609" y="307351"/>
                  <a:pt x="30256" y="298174"/>
                </a:cubicBezTo>
                <a:cubicBezTo>
                  <a:pt x="94023" y="221654"/>
                  <a:pt x="30602" y="312562"/>
                  <a:pt x="79951" y="238539"/>
                </a:cubicBezTo>
                <a:cubicBezTo>
                  <a:pt x="73325" y="205409"/>
                  <a:pt x="74231" y="169825"/>
                  <a:pt x="60073" y="139148"/>
                </a:cubicBezTo>
                <a:cubicBezTo>
                  <a:pt x="53131" y="124107"/>
                  <a:pt x="24868" y="125258"/>
                  <a:pt x="20317" y="109330"/>
                </a:cubicBezTo>
                <a:cubicBezTo>
                  <a:pt x="10305" y="74289"/>
                  <a:pt x="20317" y="36443"/>
                  <a:pt x="20317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6D8C9E42-D332-49AA-A735-FC64B0663616}"/>
              </a:ext>
            </a:extLst>
          </p:cNvPr>
          <p:cNvSpPr/>
          <p:nvPr/>
        </p:nvSpPr>
        <p:spPr bwMode="auto">
          <a:xfrm>
            <a:off x="4131654" y="2814255"/>
            <a:ext cx="153190" cy="1232695"/>
          </a:xfrm>
          <a:custGeom>
            <a:avLst/>
            <a:gdLst>
              <a:gd name="connsiteX0" fmla="*/ 40195 w 100736"/>
              <a:gd name="connsiteY0" fmla="*/ 705678 h 705678"/>
              <a:gd name="connsiteX1" fmla="*/ 10377 w 100736"/>
              <a:gd name="connsiteY1" fmla="*/ 655983 h 705678"/>
              <a:gd name="connsiteX2" fmla="*/ 438 w 100736"/>
              <a:gd name="connsiteY2" fmla="*/ 606287 h 705678"/>
              <a:gd name="connsiteX3" fmla="*/ 50134 w 100736"/>
              <a:gd name="connsiteY3" fmla="*/ 566530 h 705678"/>
              <a:gd name="connsiteX4" fmla="*/ 79951 w 100736"/>
              <a:gd name="connsiteY4" fmla="*/ 546652 h 705678"/>
              <a:gd name="connsiteX5" fmla="*/ 99830 w 100736"/>
              <a:gd name="connsiteY5" fmla="*/ 516835 h 705678"/>
              <a:gd name="connsiteX6" fmla="*/ 89890 w 100736"/>
              <a:gd name="connsiteY6" fmla="*/ 417443 h 705678"/>
              <a:gd name="connsiteX7" fmla="*/ 20317 w 100736"/>
              <a:gd name="connsiteY7" fmla="*/ 357809 h 705678"/>
              <a:gd name="connsiteX8" fmla="*/ 10377 w 100736"/>
              <a:gd name="connsiteY8" fmla="*/ 327991 h 705678"/>
              <a:gd name="connsiteX9" fmla="*/ 30256 w 100736"/>
              <a:gd name="connsiteY9" fmla="*/ 298174 h 705678"/>
              <a:gd name="connsiteX10" fmla="*/ 79951 w 100736"/>
              <a:gd name="connsiteY10" fmla="*/ 238539 h 705678"/>
              <a:gd name="connsiteX11" fmla="*/ 60073 w 100736"/>
              <a:gd name="connsiteY11" fmla="*/ 139148 h 705678"/>
              <a:gd name="connsiteX12" fmla="*/ 20317 w 100736"/>
              <a:gd name="connsiteY12" fmla="*/ 109330 h 705678"/>
              <a:gd name="connsiteX13" fmla="*/ 20317 w 100736"/>
              <a:gd name="connsiteY13" fmla="*/ 0 h 70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736" h="705678">
                <a:moveTo>
                  <a:pt x="40195" y="705678"/>
                </a:moveTo>
                <a:cubicBezTo>
                  <a:pt x="30256" y="689113"/>
                  <a:pt x="17552" y="673919"/>
                  <a:pt x="10377" y="655983"/>
                </a:cubicBezTo>
                <a:cubicBezTo>
                  <a:pt x="4103" y="640298"/>
                  <a:pt x="-1658" y="623050"/>
                  <a:pt x="438" y="606287"/>
                </a:cubicBezTo>
                <a:cubicBezTo>
                  <a:pt x="4906" y="570546"/>
                  <a:pt x="27598" y="577798"/>
                  <a:pt x="50134" y="566530"/>
                </a:cubicBezTo>
                <a:cubicBezTo>
                  <a:pt x="60818" y="561188"/>
                  <a:pt x="70012" y="553278"/>
                  <a:pt x="79951" y="546652"/>
                </a:cubicBezTo>
                <a:cubicBezTo>
                  <a:pt x="86577" y="536713"/>
                  <a:pt x="98914" y="528745"/>
                  <a:pt x="99830" y="516835"/>
                </a:cubicBezTo>
                <a:cubicBezTo>
                  <a:pt x="102384" y="483637"/>
                  <a:pt x="99682" y="449267"/>
                  <a:pt x="89890" y="417443"/>
                </a:cubicBezTo>
                <a:cubicBezTo>
                  <a:pt x="85737" y="403946"/>
                  <a:pt x="27268" y="363022"/>
                  <a:pt x="20317" y="357809"/>
                </a:cubicBezTo>
                <a:cubicBezTo>
                  <a:pt x="17004" y="347870"/>
                  <a:pt x="8655" y="338326"/>
                  <a:pt x="10377" y="327991"/>
                </a:cubicBezTo>
                <a:cubicBezTo>
                  <a:pt x="12341" y="316208"/>
                  <a:pt x="22609" y="307351"/>
                  <a:pt x="30256" y="298174"/>
                </a:cubicBezTo>
                <a:cubicBezTo>
                  <a:pt x="94023" y="221654"/>
                  <a:pt x="30602" y="312562"/>
                  <a:pt x="79951" y="238539"/>
                </a:cubicBezTo>
                <a:cubicBezTo>
                  <a:pt x="73325" y="205409"/>
                  <a:pt x="74231" y="169825"/>
                  <a:pt x="60073" y="139148"/>
                </a:cubicBezTo>
                <a:cubicBezTo>
                  <a:pt x="53131" y="124107"/>
                  <a:pt x="24868" y="125258"/>
                  <a:pt x="20317" y="109330"/>
                </a:cubicBezTo>
                <a:cubicBezTo>
                  <a:pt x="10305" y="74289"/>
                  <a:pt x="20317" y="36443"/>
                  <a:pt x="20317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4A5655D-817F-469F-AC4B-23640C768BB3}"/>
              </a:ext>
            </a:extLst>
          </p:cNvPr>
          <p:cNvSpPr txBox="1"/>
          <p:nvPr/>
        </p:nvSpPr>
        <p:spPr>
          <a:xfrm>
            <a:off x="2906173" y="3246669"/>
            <a:ext cx="621876" cy="1834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 defTabSz="495285"/>
            <a:r>
              <a:rPr lang="en-GB" sz="1200" dirty="0">
                <a:solidFill>
                  <a:srgbClr val="000000"/>
                </a:solidFill>
                <a:latin typeface="Calibri"/>
              </a:rPr>
              <a:t>Skin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133F16EC-58E8-4A53-AD3E-2059AB364332}"/>
                  </a:ext>
                </a:extLst>
              </p:cNvPr>
              <p:cNvSpPr txBox="1"/>
              <p:nvPr/>
            </p:nvSpPr>
            <p:spPr>
              <a:xfrm>
                <a:off x="1065507" y="3225091"/>
                <a:ext cx="4875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skin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accent6">
                      <a:lumMod val="75000"/>
                    </a:schemeClr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133F16EC-58E8-4A53-AD3E-2059AB364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507" y="3225091"/>
                <a:ext cx="487505" cy="246221"/>
              </a:xfrm>
              <a:prstGeom prst="rect">
                <a:avLst/>
              </a:prstGeom>
              <a:blipFill>
                <a:blip r:embed="rId10"/>
                <a:stretch>
                  <a:fillRect l="-10000" r="-2500" b="-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2D4FA57-991B-4DEB-893C-DCB4392E71D8}"/>
              </a:ext>
            </a:extLst>
          </p:cNvPr>
          <p:cNvCxnSpPr>
            <a:cxnSpLocks/>
          </p:cNvCxnSpPr>
          <p:nvPr/>
        </p:nvCxnSpPr>
        <p:spPr bwMode="auto">
          <a:xfrm>
            <a:off x="6354335" y="3206827"/>
            <a:ext cx="1" cy="2848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0571577-A7F8-4E83-BA5D-46F9A1E80C14}"/>
              </a:ext>
            </a:extLst>
          </p:cNvPr>
          <p:cNvCxnSpPr>
            <a:cxnSpLocks/>
          </p:cNvCxnSpPr>
          <p:nvPr/>
        </p:nvCxnSpPr>
        <p:spPr bwMode="auto">
          <a:xfrm flipH="1">
            <a:off x="7818950" y="3207448"/>
            <a:ext cx="0" cy="28640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7759836-EDBC-414C-AA2C-2D6C12BA5A59}"/>
              </a:ext>
            </a:extLst>
          </p:cNvPr>
          <p:cNvCxnSpPr>
            <a:cxnSpLocks/>
          </p:cNvCxnSpPr>
          <p:nvPr/>
        </p:nvCxnSpPr>
        <p:spPr bwMode="auto">
          <a:xfrm>
            <a:off x="6354336" y="5983524"/>
            <a:ext cx="14610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AA1E150-A5DD-4FD4-82C9-8A8EDDA8E977}"/>
                  </a:ext>
                </a:extLst>
              </p:cNvPr>
              <p:cNvSpPr txBox="1"/>
              <p:nvPr/>
            </p:nvSpPr>
            <p:spPr>
              <a:xfrm>
                <a:off x="1201114" y="1457311"/>
                <a:ext cx="748795" cy="2681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algn="r"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stopper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accent6">
                      <a:lumMod val="75000"/>
                    </a:schemeClr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AA1E150-A5DD-4FD4-82C9-8A8EDDA8E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114" y="1457311"/>
                <a:ext cx="748795" cy="268150"/>
              </a:xfrm>
              <a:prstGeom prst="rect">
                <a:avLst/>
              </a:prstGeom>
              <a:blipFill>
                <a:blip r:embed="rId11"/>
                <a:stretch>
                  <a:fillRect l="-5691" r="-325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TextBox 109">
            <a:extLst>
              <a:ext uri="{FF2B5EF4-FFF2-40B4-BE49-F238E27FC236}">
                <a16:creationId xmlns:a16="http://schemas.microsoft.com/office/drawing/2014/main" id="{30636A86-F236-431C-B99F-0838CDA6DAE2}"/>
              </a:ext>
            </a:extLst>
          </p:cNvPr>
          <p:cNvSpPr txBox="1"/>
          <p:nvPr/>
        </p:nvSpPr>
        <p:spPr>
          <a:xfrm>
            <a:off x="1962369" y="4002214"/>
            <a:ext cx="1574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95285"/>
            <a:r>
              <a:rPr lang="en-GB" sz="1000" dirty="0">
                <a:latin typeface="Calibri"/>
              </a:rPr>
              <a:t>Sublimation</a:t>
            </a:r>
          </a:p>
          <a:p>
            <a:pPr algn="r" defTabSz="495285"/>
            <a:r>
              <a:rPr lang="en-GB" sz="1000" dirty="0">
                <a:latin typeface="Calibri"/>
              </a:rPr>
              <a:t>interface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950A460F-206A-484B-950C-02D11DA72F35}"/>
              </a:ext>
            </a:extLst>
          </p:cNvPr>
          <p:cNvCxnSpPr>
            <a:cxnSpLocks/>
          </p:cNvCxnSpPr>
          <p:nvPr/>
        </p:nvCxnSpPr>
        <p:spPr bwMode="auto">
          <a:xfrm>
            <a:off x="2914114" y="4049939"/>
            <a:ext cx="90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AF668F5A-4835-4F51-8BEF-E664906EE3EE}"/>
              </a:ext>
            </a:extLst>
          </p:cNvPr>
          <p:cNvSpPr txBox="1"/>
          <p:nvPr/>
        </p:nvSpPr>
        <p:spPr>
          <a:xfrm>
            <a:off x="8045922" y="4320981"/>
            <a:ext cx="1125924" cy="45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95285"/>
            <a:r>
              <a:rPr lang="en-GB" sz="1192" dirty="0">
                <a:solidFill>
                  <a:srgbClr val="FF0000"/>
                </a:solidFill>
                <a:latin typeface="Calibri"/>
              </a:rPr>
              <a:t>Thermocouple</a:t>
            </a:r>
          </a:p>
          <a:p>
            <a:pPr defTabSz="495285"/>
            <a:r>
              <a:rPr lang="en-GB" sz="1192" dirty="0">
                <a:solidFill>
                  <a:srgbClr val="FF0000"/>
                </a:solidFill>
                <a:latin typeface="Calibri"/>
              </a:rPr>
              <a:t>position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E3844061-4BA9-40BA-8978-979E4F63E9D1}"/>
                  </a:ext>
                </a:extLst>
              </p:cNvPr>
              <p:cNvSpPr txBox="1"/>
              <p:nvPr/>
            </p:nvSpPr>
            <p:spPr>
              <a:xfrm>
                <a:off x="8037042" y="884479"/>
                <a:ext cx="774714" cy="3102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3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3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30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stopper</m:t>
                          </m:r>
                        </m:sub>
                      </m:sSub>
                    </m:oMath>
                  </m:oMathPara>
                </a14:m>
                <a:endParaRPr lang="en-GB" sz="1300" dirty="0">
                  <a:solidFill>
                    <a:srgbClr val="00B05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E3844061-4BA9-40BA-8978-979E4F63E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7042" y="884479"/>
                <a:ext cx="774714" cy="310213"/>
              </a:xfrm>
              <a:prstGeom prst="rect">
                <a:avLst/>
              </a:prstGeom>
              <a:blipFill>
                <a:blip r:embed="rId13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TextBox 116">
            <a:extLst>
              <a:ext uri="{FF2B5EF4-FFF2-40B4-BE49-F238E27FC236}">
                <a16:creationId xmlns:a16="http://schemas.microsoft.com/office/drawing/2014/main" id="{46C5FEBA-3A12-4527-8899-A20905972FE4}"/>
              </a:ext>
            </a:extLst>
          </p:cNvPr>
          <p:cNvSpPr txBox="1"/>
          <p:nvPr/>
        </p:nvSpPr>
        <p:spPr>
          <a:xfrm>
            <a:off x="3075754" y="6414631"/>
            <a:ext cx="2876883" cy="45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95285"/>
            <a:r>
              <a:rPr lang="en-GB" sz="1192" dirty="0">
                <a:solidFill>
                  <a:srgbClr val="000000"/>
                </a:solidFill>
                <a:latin typeface="Calibri"/>
              </a:rPr>
              <a:t>Model developed </a:t>
            </a:r>
          </a:p>
          <a:p>
            <a:pPr algn="ctr" defTabSz="495285"/>
            <a:r>
              <a:rPr lang="en-GB" sz="1192" dirty="0">
                <a:solidFill>
                  <a:srgbClr val="000000"/>
                </a:solidFill>
                <a:latin typeface="Calibri"/>
              </a:rPr>
              <a:t>by </a:t>
            </a:r>
            <a:r>
              <a:rPr lang="en-GB" sz="1192" dirty="0" err="1">
                <a:solidFill>
                  <a:srgbClr val="000000"/>
                </a:solidFill>
                <a:latin typeface="Calibri"/>
              </a:rPr>
              <a:t>Pikal</a:t>
            </a:r>
            <a:r>
              <a:rPr lang="en-GB" sz="1192" dirty="0">
                <a:solidFill>
                  <a:srgbClr val="000000"/>
                </a:solidFill>
                <a:latin typeface="Calibri"/>
              </a:rPr>
              <a:t> and Shah (1984)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24D43A14-6B42-4D17-908C-C2CC995A3D7A}"/>
                  </a:ext>
                </a:extLst>
              </p:cNvPr>
              <p:cNvSpPr txBox="1"/>
              <p:nvPr/>
            </p:nvSpPr>
            <p:spPr>
              <a:xfrm rot="16200000">
                <a:off x="-1566295" y="3103189"/>
                <a:ext cx="3630039" cy="3924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GB" sz="195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195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sz="19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195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sz="19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95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195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95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type m:val="lin"/>
                          <m:ctrlPr>
                            <a:rPr lang="en-GB" sz="195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9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195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m:rPr>
                              <m:sty m:val="p"/>
                            </m:rPr>
                            <a:rPr lang="en-GB" sz="195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sz="195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195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sz="195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1950" dirty="0">
                  <a:solidFill>
                    <a:srgbClr val="00000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24D43A14-6B42-4D17-908C-C2CC995A3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1566295" y="3103189"/>
                <a:ext cx="3630039" cy="392415"/>
              </a:xfrm>
              <a:prstGeom prst="rect">
                <a:avLst/>
              </a:prstGeom>
              <a:blipFill>
                <a:blip r:embed="rId14"/>
                <a:stretch>
                  <a:fillRect l="-120313" r="-185938" b="-2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E08DED2E-F6FE-4F15-9AA9-E80A021CFFFA}"/>
              </a:ext>
            </a:extLst>
          </p:cNvPr>
          <p:cNvSpPr txBox="1"/>
          <p:nvPr/>
        </p:nvSpPr>
        <p:spPr>
          <a:xfrm>
            <a:off x="792835" y="5445377"/>
            <a:ext cx="154297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95285"/>
            <a:r>
              <a:rPr lang="en-GB" sz="1950" dirty="0">
                <a:solidFill>
                  <a:srgbClr val="D87828"/>
                </a:solidFill>
                <a:latin typeface="Calibri"/>
              </a:rPr>
              <a:t>Heat transfer coefficient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81E9921D-8EF3-4033-B5B6-599CDE9A5585}"/>
              </a:ext>
            </a:extLst>
          </p:cNvPr>
          <p:cNvSpPr txBox="1"/>
          <p:nvPr/>
        </p:nvSpPr>
        <p:spPr>
          <a:xfrm>
            <a:off x="4182309" y="763647"/>
            <a:ext cx="493809" cy="18344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r" defTabSz="495285"/>
            <a:r>
              <a:rPr lang="en-GB" sz="1200" dirty="0">
                <a:solidFill>
                  <a:srgbClr val="000000"/>
                </a:solidFill>
                <a:latin typeface="Calibri"/>
              </a:rPr>
              <a:t>duct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41C0AED-B382-42D8-9916-C180A5C6767E}"/>
              </a:ext>
            </a:extLst>
          </p:cNvPr>
          <p:cNvSpPr txBox="1"/>
          <p:nvPr/>
        </p:nvSpPr>
        <p:spPr>
          <a:xfrm>
            <a:off x="2277485" y="5153752"/>
            <a:ext cx="621876" cy="18344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r" defTabSz="495285"/>
            <a:r>
              <a:rPr lang="en-GB" sz="1200" dirty="0">
                <a:solidFill>
                  <a:srgbClr val="000000"/>
                </a:solidFill>
                <a:latin typeface="Calibri"/>
              </a:rPr>
              <a:t>glass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8AB26EE-FC9B-46B2-A7C4-5A81692F3302}"/>
              </a:ext>
            </a:extLst>
          </p:cNvPr>
          <p:cNvSpPr txBox="1"/>
          <p:nvPr/>
        </p:nvSpPr>
        <p:spPr>
          <a:xfrm>
            <a:off x="2694819" y="5615718"/>
            <a:ext cx="363565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r" defTabSz="495285"/>
            <a:r>
              <a:rPr lang="en-GB" sz="1200" dirty="0">
                <a:solidFill>
                  <a:srgbClr val="000000"/>
                </a:solidFill>
                <a:latin typeface="Calibri"/>
              </a:rPr>
              <a:t>Shelf</a:t>
            </a:r>
          </a:p>
          <a:p>
            <a:pPr algn="r" defTabSz="495285"/>
            <a:r>
              <a:rPr lang="en-GB" sz="1200" dirty="0">
                <a:solidFill>
                  <a:srgbClr val="000000"/>
                </a:solidFill>
                <a:latin typeface="Calibri"/>
              </a:rPr>
              <a:t>to</a:t>
            </a:r>
          </a:p>
          <a:p>
            <a:pPr algn="r" defTabSz="495285"/>
            <a:r>
              <a:rPr lang="en-GB" sz="1200" dirty="0">
                <a:solidFill>
                  <a:srgbClr val="000000"/>
                </a:solidFill>
                <a:latin typeface="Calibri"/>
              </a:rPr>
              <a:t>glass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BEC2CCC1-B538-4D9D-A658-EDF782FA652B}"/>
              </a:ext>
            </a:extLst>
          </p:cNvPr>
          <p:cNvCxnSpPr>
            <a:cxnSpLocks/>
          </p:cNvCxnSpPr>
          <p:nvPr/>
        </p:nvCxnSpPr>
        <p:spPr>
          <a:xfrm>
            <a:off x="6201861" y="3091808"/>
            <a:ext cx="0" cy="124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B4FBED5-6256-40C2-96CE-A3587E98F088}"/>
              </a:ext>
            </a:extLst>
          </p:cNvPr>
          <p:cNvCxnSpPr>
            <a:cxnSpLocks/>
          </p:cNvCxnSpPr>
          <p:nvPr/>
        </p:nvCxnSpPr>
        <p:spPr>
          <a:xfrm>
            <a:off x="6739169" y="3091808"/>
            <a:ext cx="0" cy="124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CA91B991-CA41-4A2D-BC5F-DF0A51C6EA87}"/>
              </a:ext>
            </a:extLst>
          </p:cNvPr>
          <p:cNvCxnSpPr>
            <a:cxnSpLocks/>
          </p:cNvCxnSpPr>
          <p:nvPr/>
        </p:nvCxnSpPr>
        <p:spPr>
          <a:xfrm>
            <a:off x="7276477" y="3091808"/>
            <a:ext cx="0" cy="124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B6E64AFA-2CF7-48B9-8B0B-2BA52C7DCF16}"/>
              </a:ext>
            </a:extLst>
          </p:cNvPr>
          <p:cNvSpPr txBox="1"/>
          <p:nvPr/>
        </p:nvSpPr>
        <p:spPr>
          <a:xfrm>
            <a:off x="6606769" y="2687085"/>
            <a:ext cx="21833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95285"/>
            <a:r>
              <a:rPr lang="en-GB" sz="1400" dirty="0">
                <a:latin typeface="Calibri"/>
              </a:rPr>
              <a:t>Temperature (</a:t>
            </a:r>
            <a:r>
              <a:rPr lang="en-GB" sz="1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GB" sz="1400" dirty="0">
                <a:latin typeface="Calibri"/>
              </a:rPr>
              <a:t>) °C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55E9A573-E7B1-4D3C-B97F-3F7A7B78A128}"/>
                  </a:ext>
                </a:extLst>
              </p:cNvPr>
              <p:cNvSpPr txBox="1"/>
              <p:nvPr/>
            </p:nvSpPr>
            <p:spPr>
              <a:xfrm>
                <a:off x="2136231" y="5173340"/>
                <a:ext cx="267829" cy="2462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  <a:prstDash val="dashDot"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r"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accent2">
                      <a:lumMod val="75000"/>
                    </a:schemeClr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55E9A573-E7B1-4D3C-B97F-3F7A7B78A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231" y="5173340"/>
                <a:ext cx="267829" cy="246221"/>
              </a:xfrm>
              <a:prstGeom prst="rect">
                <a:avLst/>
              </a:prstGeom>
              <a:blipFill>
                <a:blip r:embed="rId15"/>
                <a:stretch>
                  <a:fillRect l="-15909" r="-2273" b="-10000"/>
                </a:stretch>
              </a:blipFill>
              <a:ln>
                <a:noFill/>
                <a:prstDash val="dashDot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EBF3103D-54C0-4A87-A0BC-0D45E5D28714}"/>
              </a:ext>
            </a:extLst>
          </p:cNvPr>
          <p:cNvCxnSpPr>
            <a:cxnSpLocks/>
          </p:cNvCxnSpPr>
          <p:nvPr/>
        </p:nvCxnSpPr>
        <p:spPr>
          <a:xfrm flipV="1">
            <a:off x="536709" y="296158"/>
            <a:ext cx="0" cy="37050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F73A8F43-0C6A-4B70-B416-3D0E026BC0D0}"/>
              </a:ext>
            </a:extLst>
          </p:cNvPr>
          <p:cNvCxnSpPr>
            <a:cxnSpLocks/>
          </p:cNvCxnSpPr>
          <p:nvPr/>
        </p:nvCxnSpPr>
        <p:spPr>
          <a:xfrm flipV="1">
            <a:off x="536709" y="4065756"/>
            <a:ext cx="0" cy="9989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FCE517D1-E3F4-4706-8FE8-12B13271FE2B}"/>
              </a:ext>
            </a:extLst>
          </p:cNvPr>
          <p:cNvCxnSpPr>
            <a:cxnSpLocks/>
          </p:cNvCxnSpPr>
          <p:nvPr/>
        </p:nvCxnSpPr>
        <p:spPr bwMode="auto">
          <a:xfrm>
            <a:off x="5295168" y="1210252"/>
            <a:ext cx="0" cy="8418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2CD0E94B-C8AD-4809-81B2-69F705AD2137}"/>
              </a:ext>
            </a:extLst>
          </p:cNvPr>
          <p:cNvCxnSpPr>
            <a:cxnSpLocks/>
          </p:cNvCxnSpPr>
          <p:nvPr/>
        </p:nvCxnSpPr>
        <p:spPr>
          <a:xfrm flipH="1" flipV="1">
            <a:off x="5944223" y="3211772"/>
            <a:ext cx="31677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D380CAE-C379-41A3-812D-B17799C4725F}"/>
              </a:ext>
            </a:extLst>
          </p:cNvPr>
          <p:cNvCxnSpPr>
            <a:cxnSpLocks/>
          </p:cNvCxnSpPr>
          <p:nvPr/>
        </p:nvCxnSpPr>
        <p:spPr>
          <a:xfrm flipV="1">
            <a:off x="9112846" y="3215456"/>
            <a:ext cx="0" cy="184929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:a16="http://schemas.microsoft.com/office/drawing/2014/main" id="{A47409DA-8198-4CBB-B578-A4A35CD39709}"/>
              </a:ext>
            </a:extLst>
          </p:cNvPr>
          <p:cNvSpPr txBox="1"/>
          <p:nvPr/>
        </p:nvSpPr>
        <p:spPr>
          <a:xfrm rot="5400000">
            <a:off x="8031982" y="3984851"/>
            <a:ext cx="29952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95285"/>
            <a:r>
              <a:rPr lang="en-GB" sz="1400" dirty="0">
                <a:latin typeface="Calibri"/>
              </a:rPr>
              <a:t>Distance from shelf surface (mm)</a:t>
            </a:r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D9AA6E8C-F6F1-40FF-A251-73CBD856ACBB}"/>
              </a:ext>
            </a:extLst>
          </p:cNvPr>
          <p:cNvCxnSpPr>
            <a:cxnSpLocks/>
            <a:stCxn id="266" idx="0"/>
          </p:cNvCxnSpPr>
          <p:nvPr/>
        </p:nvCxnSpPr>
        <p:spPr bwMode="auto">
          <a:xfrm>
            <a:off x="4570022" y="1210252"/>
            <a:ext cx="0" cy="3948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CB4D2237-EE37-4B95-8BC1-8ACC81171B52}"/>
              </a:ext>
            </a:extLst>
          </p:cNvPr>
          <p:cNvSpPr txBox="1"/>
          <p:nvPr/>
        </p:nvSpPr>
        <p:spPr>
          <a:xfrm rot="5400000">
            <a:off x="5323828" y="5316436"/>
            <a:ext cx="682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  <a:latin typeface="Calibri"/>
              </a:rPr>
              <a:t>Shelf</a:t>
            </a:r>
            <a:endParaRPr lang="en-GB" dirty="0"/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7EC8BC1C-9111-4846-AE0E-CFD3C09F9343}"/>
              </a:ext>
            </a:extLst>
          </p:cNvPr>
          <p:cNvCxnSpPr>
            <a:cxnSpLocks/>
          </p:cNvCxnSpPr>
          <p:nvPr/>
        </p:nvCxnSpPr>
        <p:spPr>
          <a:xfrm>
            <a:off x="7815396" y="3091808"/>
            <a:ext cx="0" cy="124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DEAC8571-71E0-4FF5-B990-77F621E4BBA3}"/>
              </a:ext>
            </a:extLst>
          </p:cNvPr>
          <p:cNvCxnSpPr>
            <a:cxnSpLocks/>
          </p:cNvCxnSpPr>
          <p:nvPr/>
        </p:nvCxnSpPr>
        <p:spPr>
          <a:xfrm>
            <a:off x="8352704" y="3091808"/>
            <a:ext cx="0" cy="124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5D9AAE97-96C8-4C88-9F57-2C8F531D23DF}"/>
              </a:ext>
            </a:extLst>
          </p:cNvPr>
          <p:cNvCxnSpPr>
            <a:cxnSpLocks/>
          </p:cNvCxnSpPr>
          <p:nvPr/>
        </p:nvCxnSpPr>
        <p:spPr>
          <a:xfrm>
            <a:off x="8890011" y="3091808"/>
            <a:ext cx="0" cy="124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BAB176AF-84A4-426D-9D52-A057678B9F14}"/>
              </a:ext>
            </a:extLst>
          </p:cNvPr>
          <p:cNvCxnSpPr>
            <a:cxnSpLocks/>
          </p:cNvCxnSpPr>
          <p:nvPr/>
        </p:nvCxnSpPr>
        <p:spPr>
          <a:xfrm flipV="1">
            <a:off x="6626403" y="3215456"/>
            <a:ext cx="0" cy="198000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>
            <a:extLst>
              <a:ext uri="{FF2B5EF4-FFF2-40B4-BE49-F238E27FC236}">
                <a16:creationId xmlns:a16="http://schemas.microsoft.com/office/drawing/2014/main" id="{D4DC8600-0801-4534-9A9A-86DF87B7C58E}"/>
              </a:ext>
            </a:extLst>
          </p:cNvPr>
          <p:cNvCxnSpPr>
            <a:cxnSpLocks/>
          </p:cNvCxnSpPr>
          <p:nvPr/>
        </p:nvCxnSpPr>
        <p:spPr bwMode="auto">
          <a:xfrm flipV="1">
            <a:off x="5756269" y="2514393"/>
            <a:ext cx="9096" cy="1508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33E9034A-9D99-4E2F-9430-69FFF4D3CF47}"/>
                  </a:ext>
                </a:extLst>
              </p:cNvPr>
              <p:cNvSpPr txBox="1"/>
              <p:nvPr/>
            </p:nvSpPr>
            <p:spPr>
              <a:xfrm>
                <a:off x="6523817" y="5278980"/>
                <a:ext cx="22416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33E9034A-9D99-4E2F-9430-69FFF4D3C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817" y="5278980"/>
                <a:ext cx="224164" cy="246221"/>
              </a:xfrm>
              <a:prstGeom prst="rect">
                <a:avLst/>
              </a:prstGeom>
              <a:blipFill>
                <a:blip r:embed="rId16"/>
                <a:stretch>
                  <a:fillRect l="-18919" r="-2703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" name="TextBox 223">
            <a:extLst>
              <a:ext uri="{FF2B5EF4-FFF2-40B4-BE49-F238E27FC236}">
                <a16:creationId xmlns:a16="http://schemas.microsoft.com/office/drawing/2014/main" id="{DFC759EA-246E-466C-83C7-6B09D3DA3292}"/>
              </a:ext>
            </a:extLst>
          </p:cNvPr>
          <p:cNvSpPr txBox="1"/>
          <p:nvPr/>
        </p:nvSpPr>
        <p:spPr>
          <a:xfrm>
            <a:off x="6675463" y="5286647"/>
            <a:ext cx="1120802" cy="45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95285"/>
            <a:r>
              <a:rPr lang="en-GB" sz="1192" dirty="0">
                <a:solidFill>
                  <a:srgbClr val="7030A0"/>
                </a:solidFill>
                <a:latin typeface="Calibri"/>
              </a:rPr>
              <a:t>(critical temperature)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E76D127A-5D1C-4BEE-BDD8-6564B3A4C0F6}"/>
              </a:ext>
            </a:extLst>
          </p:cNvPr>
          <p:cNvSpPr/>
          <p:nvPr/>
        </p:nvSpPr>
        <p:spPr>
          <a:xfrm>
            <a:off x="5795505" y="6306196"/>
            <a:ext cx="3962272" cy="4654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Arrow: Left 151">
                <a:extLst>
                  <a:ext uri="{FF2B5EF4-FFF2-40B4-BE49-F238E27FC236}">
                    <a16:creationId xmlns:a16="http://schemas.microsoft.com/office/drawing/2014/main" id="{57D5137B-F945-4DC5-B339-1838498D9BE7}"/>
                  </a:ext>
                </a:extLst>
              </p:cNvPr>
              <p:cNvSpPr/>
              <p:nvPr/>
            </p:nvSpPr>
            <p:spPr bwMode="auto">
              <a:xfrm>
                <a:off x="5297632" y="4180008"/>
                <a:ext cx="2521482" cy="605749"/>
              </a:xfrm>
              <a:prstGeom prst="leftArrow">
                <a:avLst>
                  <a:gd name="adj1" fmla="val 72223"/>
                  <a:gd name="adj2" fmla="val 500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72000" bIns="0" numCol="1" rtlCol="0" anchor="ctr" anchorCtr="0" compatLnSpc="1">
                <a:prstTxWarp prst="textNoShape">
                  <a:avLst/>
                </a:prstTxWarp>
                <a:normAutofit fontScale="77500" lnSpcReduction="20000"/>
              </a:bodyPr>
              <a:lstStyle/>
              <a:p>
                <a:pPr algn="r" defTabSz="99057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 dirty="0">
                    <a:latin typeface="Calibri"/>
                  </a:rPr>
                  <a:t>Cooling from latent heat of sublimation maintains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ice</m:t>
                        </m:r>
                        <m:r>
                          <a:rPr lang="en-GB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interface</m:t>
                        </m:r>
                        <m:r>
                          <a:rPr lang="en-GB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m:rPr>
                        <m:sty m:val="p"/>
                      </m:rPr>
                      <a:rPr lang="en-GB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below</m:t>
                    </m:r>
                  </m:oMath>
                </a14:m>
                <a:r>
                  <a:rPr lang="en-GB" sz="1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endParaRPr lang="en-GB" sz="1400" dirty="0">
                  <a:latin typeface="Calibri"/>
                </a:endParaRPr>
              </a:p>
            </p:txBody>
          </p:sp>
        </mc:Choice>
        <mc:Fallback xmlns="">
          <p:sp>
            <p:nvSpPr>
              <p:cNvPr id="152" name="Arrow: Left 151">
                <a:extLst>
                  <a:ext uri="{FF2B5EF4-FFF2-40B4-BE49-F238E27FC236}">
                    <a16:creationId xmlns:a16="http://schemas.microsoft.com/office/drawing/2014/main" id="{57D5137B-F945-4DC5-B339-1838498D9B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7632" y="4180008"/>
                <a:ext cx="2521482" cy="605749"/>
              </a:xfrm>
              <a:prstGeom prst="leftArrow">
                <a:avLst>
                  <a:gd name="adj1" fmla="val 72223"/>
                  <a:gd name="adj2" fmla="val 50000"/>
                </a:avLst>
              </a:prstGeom>
              <a:blipFill>
                <a:blip r:embed="rId17"/>
                <a:stretch>
                  <a:fillRect r="-1683"/>
                </a:stretch>
              </a:blip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FDC0F290-9598-4686-B204-56899C4C2F7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09610" y="4941816"/>
            <a:ext cx="36955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B059C883-8FFE-4BA5-8591-F57724E68549}"/>
              </a:ext>
            </a:extLst>
          </p:cNvPr>
          <p:cNvGrpSpPr/>
          <p:nvPr/>
        </p:nvGrpSpPr>
        <p:grpSpPr>
          <a:xfrm>
            <a:off x="987526" y="3601905"/>
            <a:ext cx="592775" cy="362602"/>
            <a:chOff x="2192418" y="3635055"/>
            <a:chExt cx="592775" cy="362602"/>
          </a:xfrm>
        </p:grpSpPr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BB322490-2547-48B5-856B-49275FD31EB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76218" y="3997657"/>
              <a:ext cx="425173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3" name="TextBox 262">
                  <a:extLst>
                    <a:ext uri="{FF2B5EF4-FFF2-40B4-BE49-F238E27FC236}">
                      <a16:creationId xmlns:a16="http://schemas.microsoft.com/office/drawing/2014/main" id="{1C17BC71-059E-43D4-9EC4-1521C37E5DB7}"/>
                    </a:ext>
                  </a:extLst>
                </p:cNvPr>
                <p:cNvSpPr txBox="1"/>
                <p:nvPr/>
              </p:nvSpPr>
              <p:spPr>
                <a:xfrm>
                  <a:off x="2192418" y="3635055"/>
                  <a:ext cx="592775" cy="32759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40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140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dry</m:t>
                            </m:r>
                          </m:sub>
                        </m:sSub>
                        <m:d>
                          <m:dPr>
                            <m:ctrlPr>
                              <a:rPr lang="en-GB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endParaRPr lang="en-GB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3" name="TextBox 262">
                  <a:extLst>
                    <a:ext uri="{FF2B5EF4-FFF2-40B4-BE49-F238E27FC236}">
                      <a16:creationId xmlns:a16="http://schemas.microsoft.com/office/drawing/2014/main" id="{1C17BC71-059E-43D4-9EC4-1521C37E5D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2418" y="3635055"/>
                  <a:ext cx="592775" cy="327590"/>
                </a:xfrm>
                <a:prstGeom prst="rect">
                  <a:avLst/>
                </a:prstGeom>
                <a:blipFill>
                  <a:blip r:embed="rId18"/>
                  <a:stretch>
                    <a:fillRect r="-7216" b="-5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C60662A9-FD7E-4ACB-B361-2E728889E867}"/>
              </a:ext>
            </a:extLst>
          </p:cNvPr>
          <p:cNvGrpSpPr/>
          <p:nvPr/>
        </p:nvGrpSpPr>
        <p:grpSpPr>
          <a:xfrm>
            <a:off x="987526" y="4250013"/>
            <a:ext cx="766477" cy="307777"/>
            <a:chOff x="2727641" y="4201988"/>
            <a:chExt cx="766477" cy="307777"/>
          </a:xfrm>
        </p:grpSpPr>
        <p:cxnSp>
          <p:nvCxnSpPr>
            <p:cNvPr id="264" name="Straight Arrow Connector 263">
              <a:extLst>
                <a:ext uri="{FF2B5EF4-FFF2-40B4-BE49-F238E27FC236}">
                  <a16:creationId xmlns:a16="http://schemas.microsoft.com/office/drawing/2014/main" id="{CECFC9B1-443D-4813-B370-4F6FA363670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27641" y="4504976"/>
              <a:ext cx="76647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5" name="TextBox 264">
                  <a:extLst>
                    <a:ext uri="{FF2B5EF4-FFF2-40B4-BE49-F238E27FC236}">
                      <a16:creationId xmlns:a16="http://schemas.microsoft.com/office/drawing/2014/main" id="{204572A4-E1F6-4FBF-8602-56458C8D0912}"/>
                    </a:ext>
                  </a:extLst>
                </p:cNvPr>
                <p:cNvSpPr txBox="1"/>
                <p:nvPr/>
              </p:nvSpPr>
              <p:spPr>
                <a:xfrm>
                  <a:off x="2832383" y="4201988"/>
                  <a:ext cx="592775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400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140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ice</m:t>
                            </m:r>
                          </m:sub>
                        </m:sSub>
                        <m:d>
                          <m:dPr>
                            <m:ctrlPr>
                              <a:rPr lang="en-GB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265" name="TextBox 264">
                  <a:extLst>
                    <a:ext uri="{FF2B5EF4-FFF2-40B4-BE49-F238E27FC236}">
                      <a16:creationId xmlns:a16="http://schemas.microsoft.com/office/drawing/2014/main" id="{204572A4-E1F6-4FBF-8602-56458C8D09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2383" y="4201988"/>
                  <a:ext cx="592775" cy="30777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F89BCF98-B176-4B94-A8A7-BE6B3E0279C4}"/>
              </a:ext>
            </a:extLst>
          </p:cNvPr>
          <p:cNvGrpSpPr/>
          <p:nvPr/>
        </p:nvGrpSpPr>
        <p:grpSpPr>
          <a:xfrm>
            <a:off x="3844877" y="1210252"/>
            <a:ext cx="1450290" cy="1051427"/>
            <a:chOff x="3844877" y="1150612"/>
            <a:chExt cx="1450290" cy="1051427"/>
          </a:xfrm>
        </p:grpSpPr>
        <p:sp>
          <p:nvSpPr>
            <p:cNvPr id="268" name="Rectangle: Rounded Corners 267">
              <a:extLst>
                <a:ext uri="{FF2B5EF4-FFF2-40B4-BE49-F238E27FC236}">
                  <a16:creationId xmlns:a16="http://schemas.microsoft.com/office/drawing/2014/main" id="{CDA428E3-4DB6-4E86-9748-DED66CCAC0CD}"/>
                </a:ext>
              </a:extLst>
            </p:cNvPr>
            <p:cNvSpPr/>
            <p:nvPr/>
          </p:nvSpPr>
          <p:spPr>
            <a:xfrm>
              <a:off x="4473202" y="1307753"/>
              <a:ext cx="548034" cy="892568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Rectangle: Rounded Corners 265">
              <a:extLst>
                <a:ext uri="{FF2B5EF4-FFF2-40B4-BE49-F238E27FC236}">
                  <a16:creationId xmlns:a16="http://schemas.microsoft.com/office/drawing/2014/main" id="{B05C570C-D839-48A4-897D-A3FC32F548CF}"/>
                </a:ext>
              </a:extLst>
            </p:cNvPr>
            <p:cNvSpPr/>
            <p:nvPr/>
          </p:nvSpPr>
          <p:spPr>
            <a:xfrm>
              <a:off x="3844877" y="1150612"/>
              <a:ext cx="1450290" cy="24996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7" name="Rectangle: Rounded Corners 266">
              <a:extLst>
                <a:ext uri="{FF2B5EF4-FFF2-40B4-BE49-F238E27FC236}">
                  <a16:creationId xmlns:a16="http://schemas.microsoft.com/office/drawing/2014/main" id="{673476E4-CE3C-430A-8E54-A00A0C613892}"/>
                </a:ext>
              </a:extLst>
            </p:cNvPr>
            <p:cNvSpPr/>
            <p:nvPr/>
          </p:nvSpPr>
          <p:spPr>
            <a:xfrm>
              <a:off x="4120193" y="1294287"/>
              <a:ext cx="548034" cy="90775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90AEDDEE-3145-42BE-8469-B8CA494CF297}"/>
                </a:ext>
              </a:extLst>
            </p:cNvPr>
            <p:cNvSpPr/>
            <p:nvPr/>
          </p:nvSpPr>
          <p:spPr>
            <a:xfrm>
              <a:off x="4558011" y="1369591"/>
              <a:ext cx="132308" cy="82410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B0F5D9AB-ECEE-4BAA-A69A-4E25E69814F0}"/>
              </a:ext>
            </a:extLst>
          </p:cNvPr>
          <p:cNvGrpSpPr/>
          <p:nvPr/>
        </p:nvGrpSpPr>
        <p:grpSpPr>
          <a:xfrm>
            <a:off x="906151" y="1464191"/>
            <a:ext cx="3784168" cy="304207"/>
            <a:chOff x="1972659" y="1460217"/>
            <a:chExt cx="2865966" cy="305014"/>
          </a:xfrm>
        </p:grpSpPr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D9409379-9682-47B1-B881-19EE79537EBC}"/>
                </a:ext>
              </a:extLst>
            </p:cNvPr>
            <p:cNvCxnSpPr>
              <a:cxnSpLocks/>
              <a:stCxn id="269" idx="3"/>
            </p:cNvCxnSpPr>
            <p:nvPr/>
          </p:nvCxnSpPr>
          <p:spPr bwMode="auto">
            <a:xfrm flipH="1" flipV="1">
              <a:off x="1981908" y="1765231"/>
              <a:ext cx="285671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9C54E24F-9B0C-42EF-B23D-35B8412AA05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972659" y="1460217"/>
              <a:ext cx="28628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5B9999BC-7693-4D15-A830-6D7D62465260}"/>
              </a:ext>
            </a:extLst>
          </p:cNvPr>
          <p:cNvSpPr txBox="1"/>
          <p:nvPr/>
        </p:nvSpPr>
        <p:spPr>
          <a:xfrm>
            <a:off x="4239398" y="1234778"/>
            <a:ext cx="697776" cy="1834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495285"/>
            <a:r>
              <a:rPr lang="en-GB" sz="1200" dirty="0">
                <a:solidFill>
                  <a:schemeClr val="bg1"/>
                </a:solidFill>
                <a:latin typeface="Calibri"/>
              </a:rPr>
              <a:t>Stopper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7CD08FE-85D2-4F56-AFCE-A459A6D2C6B1}"/>
              </a:ext>
            </a:extLst>
          </p:cNvPr>
          <p:cNvSpPr txBox="1"/>
          <p:nvPr/>
        </p:nvSpPr>
        <p:spPr>
          <a:xfrm>
            <a:off x="2604101" y="4423868"/>
            <a:ext cx="795099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r" defTabSz="495285"/>
            <a:r>
              <a:rPr lang="en-GB" sz="1000" dirty="0">
                <a:solidFill>
                  <a:srgbClr val="000000"/>
                </a:solidFill>
                <a:latin typeface="Calibri"/>
              </a:rPr>
              <a:t>Frozen layer</a:t>
            </a:r>
          </a:p>
        </p:txBody>
      </p:sp>
      <p:sp>
        <p:nvSpPr>
          <p:cNvPr id="287" name="Left Brace 286">
            <a:extLst>
              <a:ext uri="{FF2B5EF4-FFF2-40B4-BE49-F238E27FC236}">
                <a16:creationId xmlns:a16="http://schemas.microsoft.com/office/drawing/2014/main" id="{CDBB5F29-FE13-420A-A49D-A1DCA6BBBE93}"/>
              </a:ext>
            </a:extLst>
          </p:cNvPr>
          <p:cNvSpPr/>
          <p:nvPr/>
        </p:nvSpPr>
        <p:spPr>
          <a:xfrm rot="10800000" flipH="1">
            <a:off x="3436145" y="3654662"/>
            <a:ext cx="144000" cy="34290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8" name="Straight Arrow Connector 287">
            <a:extLst>
              <a:ext uri="{FF2B5EF4-FFF2-40B4-BE49-F238E27FC236}">
                <a16:creationId xmlns:a16="http://schemas.microsoft.com/office/drawing/2014/main" id="{211839AE-CE21-4AE6-8012-4ECBA849F049}"/>
              </a:ext>
            </a:extLst>
          </p:cNvPr>
          <p:cNvCxnSpPr>
            <a:cxnSpLocks/>
          </p:cNvCxnSpPr>
          <p:nvPr/>
        </p:nvCxnSpPr>
        <p:spPr bwMode="auto">
          <a:xfrm flipV="1">
            <a:off x="2959122" y="4973094"/>
            <a:ext cx="7543" cy="4339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96" name="Straight Arrow Connector 295">
            <a:extLst>
              <a:ext uri="{FF2B5EF4-FFF2-40B4-BE49-F238E27FC236}">
                <a16:creationId xmlns:a16="http://schemas.microsoft.com/office/drawing/2014/main" id="{EC53292F-BE9B-469A-84FE-607E59D1C88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35995" y="5043552"/>
            <a:ext cx="0" cy="108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298" name="Left Brace 297">
            <a:extLst>
              <a:ext uri="{FF2B5EF4-FFF2-40B4-BE49-F238E27FC236}">
                <a16:creationId xmlns:a16="http://schemas.microsoft.com/office/drawing/2014/main" id="{C94AD16C-40A0-4F92-ACF6-0382ABA1C53A}"/>
              </a:ext>
            </a:extLst>
          </p:cNvPr>
          <p:cNvSpPr/>
          <p:nvPr/>
        </p:nvSpPr>
        <p:spPr>
          <a:xfrm rot="10800000" flipH="1">
            <a:off x="3436145" y="4093937"/>
            <a:ext cx="144000" cy="81375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B16B517A-EEEA-4223-AA79-C231D47D4766}"/>
              </a:ext>
            </a:extLst>
          </p:cNvPr>
          <p:cNvCxnSpPr>
            <a:cxnSpLocks/>
          </p:cNvCxnSpPr>
          <p:nvPr/>
        </p:nvCxnSpPr>
        <p:spPr bwMode="auto">
          <a:xfrm flipH="1">
            <a:off x="901211" y="692092"/>
            <a:ext cx="440854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Arrow Connector 303">
            <a:extLst>
              <a:ext uri="{FF2B5EF4-FFF2-40B4-BE49-F238E27FC236}">
                <a16:creationId xmlns:a16="http://schemas.microsoft.com/office/drawing/2014/main" id="{773BF243-ED07-4E1F-B0AC-8794A3C71140}"/>
              </a:ext>
            </a:extLst>
          </p:cNvPr>
          <p:cNvCxnSpPr>
            <a:cxnSpLocks/>
          </p:cNvCxnSpPr>
          <p:nvPr/>
        </p:nvCxnSpPr>
        <p:spPr bwMode="auto">
          <a:xfrm flipV="1">
            <a:off x="2427263" y="5082133"/>
            <a:ext cx="0" cy="14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5" name="Straight Arrow Connector 304">
            <a:extLst>
              <a:ext uri="{FF2B5EF4-FFF2-40B4-BE49-F238E27FC236}">
                <a16:creationId xmlns:a16="http://schemas.microsoft.com/office/drawing/2014/main" id="{AB2C36DD-24D1-41FC-BD69-021AB0721BBF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6907" y="4797549"/>
            <a:ext cx="0" cy="1440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2DC50142-95A3-4E3B-9CCD-4F05A20170CB}"/>
              </a:ext>
            </a:extLst>
          </p:cNvPr>
          <p:cNvCxnSpPr>
            <a:cxnSpLocks/>
          </p:cNvCxnSpPr>
          <p:nvPr/>
        </p:nvCxnSpPr>
        <p:spPr bwMode="auto">
          <a:xfrm>
            <a:off x="3197657" y="3274003"/>
            <a:ext cx="0" cy="28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314" name="Left Brace 313">
            <a:extLst>
              <a:ext uri="{FF2B5EF4-FFF2-40B4-BE49-F238E27FC236}">
                <a16:creationId xmlns:a16="http://schemas.microsoft.com/office/drawing/2014/main" id="{628391FF-35D1-4741-9867-92C57D1DAF50}"/>
              </a:ext>
            </a:extLst>
          </p:cNvPr>
          <p:cNvSpPr/>
          <p:nvPr/>
        </p:nvSpPr>
        <p:spPr>
          <a:xfrm rot="5400000" flipH="1">
            <a:off x="4518489" y="3440225"/>
            <a:ext cx="123304" cy="1526647"/>
          </a:xfrm>
          <a:prstGeom prst="leftBrac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6" name="TextBox 315">
                <a:extLst>
                  <a:ext uri="{FF2B5EF4-FFF2-40B4-BE49-F238E27FC236}">
                    <a16:creationId xmlns:a16="http://schemas.microsoft.com/office/drawing/2014/main" id="{14D40017-00FF-4672-A591-B18E90F744DF}"/>
                  </a:ext>
                </a:extLst>
              </p:cNvPr>
              <p:cNvSpPr txBox="1"/>
              <p:nvPr/>
            </p:nvSpPr>
            <p:spPr>
              <a:xfrm>
                <a:off x="4014632" y="4183123"/>
                <a:ext cx="14316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6" name="TextBox 315">
                <a:extLst>
                  <a:ext uri="{FF2B5EF4-FFF2-40B4-BE49-F238E27FC236}">
                    <a16:creationId xmlns:a16="http://schemas.microsoft.com/office/drawing/2014/main" id="{14D40017-00FF-4672-A591-B18E90F74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632" y="4183123"/>
                <a:ext cx="143161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7" name="TextBox 316">
                <a:extLst>
                  <a:ext uri="{FF2B5EF4-FFF2-40B4-BE49-F238E27FC236}">
                    <a16:creationId xmlns:a16="http://schemas.microsoft.com/office/drawing/2014/main" id="{D8C0EC96-6CDF-4207-ACD9-03A88B6ED55A}"/>
                  </a:ext>
                </a:extLst>
              </p:cNvPr>
              <p:cNvSpPr txBox="1"/>
              <p:nvPr/>
            </p:nvSpPr>
            <p:spPr>
              <a:xfrm>
                <a:off x="4035047" y="5140320"/>
                <a:ext cx="65910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8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7" name="TextBox 316">
                <a:extLst>
                  <a:ext uri="{FF2B5EF4-FFF2-40B4-BE49-F238E27FC236}">
                    <a16:creationId xmlns:a16="http://schemas.microsoft.com/office/drawing/2014/main" id="{D8C0EC96-6CDF-4207-ACD9-03A88B6ED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047" y="5140320"/>
                <a:ext cx="659101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8" name="Left Brace 317">
            <a:extLst>
              <a:ext uri="{FF2B5EF4-FFF2-40B4-BE49-F238E27FC236}">
                <a16:creationId xmlns:a16="http://schemas.microsoft.com/office/drawing/2014/main" id="{D67F5A55-D1D3-4395-B558-8264D9367BD7}"/>
              </a:ext>
            </a:extLst>
          </p:cNvPr>
          <p:cNvSpPr/>
          <p:nvPr/>
        </p:nvSpPr>
        <p:spPr>
          <a:xfrm rot="5400000" flipH="1">
            <a:off x="4441870" y="4338977"/>
            <a:ext cx="277362" cy="1731223"/>
          </a:xfrm>
          <a:prstGeom prst="leftBrac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696D7658-B37B-4FEE-B9C5-7DD9C5215B9E}"/>
              </a:ext>
            </a:extLst>
          </p:cNvPr>
          <p:cNvSpPr txBox="1"/>
          <p:nvPr/>
        </p:nvSpPr>
        <p:spPr>
          <a:xfrm>
            <a:off x="3189036" y="5961771"/>
            <a:ext cx="29915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95285"/>
            <a:r>
              <a:rPr lang="en-GB" sz="1400" dirty="0">
                <a:solidFill>
                  <a:srgbClr val="FF0000"/>
                </a:solidFill>
                <a:latin typeface="Calibri"/>
              </a:rPr>
              <a:t>Mainly gas convection/conduction</a:t>
            </a:r>
          </a:p>
          <a:p>
            <a:pPr algn="ctr" defTabSz="495285"/>
            <a:r>
              <a:rPr lang="en-GB" sz="1400" dirty="0">
                <a:solidFill>
                  <a:srgbClr val="FF0000"/>
                </a:solidFill>
                <a:latin typeface="Calibri"/>
              </a:rPr>
              <a:t>Limited “contact” conduction 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83BB6FB-FEED-44A1-BE42-C0592588FE7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578238" y="4945196"/>
            <a:ext cx="45237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oval" w="med" len="med"/>
          </a:ln>
          <a:effectLst/>
        </p:spPr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BB6C6D80-BCB2-448E-83F9-50C4BF7A5B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576756" y="4067838"/>
            <a:ext cx="453523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oval" w="med" len="med"/>
          </a:ln>
          <a:effectLst/>
        </p:spPr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E2E6FEF1-9B9E-48B6-9F30-F36B52D442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567419" y="3555225"/>
            <a:ext cx="453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oval" w="med" len="med"/>
          </a:ln>
          <a:effectLst/>
        </p:spPr>
      </p:cxnSp>
      <p:pic>
        <p:nvPicPr>
          <p:cNvPr id="323" name="Picture 322">
            <a:extLst>
              <a:ext uri="{FF2B5EF4-FFF2-40B4-BE49-F238E27FC236}">
                <a16:creationId xmlns:a16="http://schemas.microsoft.com/office/drawing/2014/main" id="{6FB0E941-139B-4F4D-BC2B-57263BCE3F21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01" y="6016241"/>
            <a:ext cx="1596228" cy="685704"/>
          </a:xfrm>
          <a:prstGeom prst="rect">
            <a:avLst/>
          </a:prstGeom>
        </p:spPr>
      </p:pic>
      <p:sp>
        <p:nvSpPr>
          <p:cNvPr id="326" name="TextBox 325">
            <a:extLst>
              <a:ext uri="{FF2B5EF4-FFF2-40B4-BE49-F238E27FC236}">
                <a16:creationId xmlns:a16="http://schemas.microsoft.com/office/drawing/2014/main" id="{EDA38DA9-6D4D-492E-9FDD-A0446EA61A2D}"/>
              </a:ext>
            </a:extLst>
          </p:cNvPr>
          <p:cNvSpPr txBox="1"/>
          <p:nvPr/>
        </p:nvSpPr>
        <p:spPr>
          <a:xfrm rot="16200000">
            <a:off x="153730" y="4436023"/>
            <a:ext cx="11427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000000"/>
                </a:solidFill>
                <a:latin typeface="Calibri"/>
              </a:rPr>
              <a:t>Heat transfer</a:t>
            </a:r>
            <a:endParaRPr lang="en-GB" sz="1200" dirty="0"/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B3852F9F-25A9-4704-AC95-148F46B33372}"/>
              </a:ext>
            </a:extLst>
          </p:cNvPr>
          <p:cNvGrpSpPr/>
          <p:nvPr/>
        </p:nvGrpSpPr>
        <p:grpSpPr>
          <a:xfrm>
            <a:off x="5611451" y="2219569"/>
            <a:ext cx="3721085" cy="470540"/>
            <a:chOff x="5497294" y="1917567"/>
            <a:chExt cx="3721085" cy="4705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571B2B6D-61A3-499D-8BD1-EF35154F0C4F}"/>
                    </a:ext>
                  </a:extLst>
                </p:cNvPr>
                <p:cNvSpPr txBox="1"/>
                <p:nvPr/>
              </p:nvSpPr>
              <p:spPr>
                <a:xfrm>
                  <a:off x="5497294" y="1919772"/>
                  <a:ext cx="478593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495285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6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ice</m:t>
                            </m:r>
                          </m:sub>
                        </m:sSub>
                      </m:oMath>
                    </m:oMathPara>
                  </a14:m>
                  <a:endParaRPr lang="en-GB" sz="1600" dirty="0">
                    <a:solidFill>
                      <a:srgbClr val="0070C0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571B2B6D-61A3-499D-8BD1-EF35154F0C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7294" y="1919772"/>
                  <a:ext cx="478593" cy="246221"/>
                </a:xfrm>
                <a:prstGeom prst="rect">
                  <a:avLst/>
                </a:prstGeom>
                <a:blipFill>
                  <a:blip r:embed="rId23"/>
                  <a:stretch>
                    <a:fillRect l="-10256" r="-3846" b="-1463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D5409AB7-93D9-4954-AA82-53C3E804AEEF}"/>
                    </a:ext>
                  </a:extLst>
                </p:cNvPr>
                <p:cNvSpPr txBox="1"/>
                <p:nvPr/>
              </p:nvSpPr>
              <p:spPr>
                <a:xfrm>
                  <a:off x="5899696" y="1926442"/>
                  <a:ext cx="3318683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defTabSz="495285"/>
                  <a:r>
                    <a:rPr lang="en-GB" sz="1200" dirty="0">
                      <a:solidFill>
                        <a:srgbClr val="0070C0"/>
                      </a:solidFill>
                      <a:latin typeface="Calibri"/>
                    </a:rPr>
                    <a:t>Estimated from                          or vice versa, </a:t>
                  </a:r>
                </a:p>
                <a:p>
                  <a:pPr defTabSz="495285"/>
                  <a:r>
                    <a:rPr lang="en-GB" sz="1200" dirty="0">
                      <a:solidFill>
                        <a:srgbClr val="0070C0"/>
                      </a:solidFill>
                      <a:latin typeface="Calibri"/>
                    </a:rPr>
                    <a:t>e.g., @ </a:t>
                  </a:r>
                  <a:r>
                    <a:rPr lang="en-GB" sz="1200" dirty="0">
                      <a:solidFill>
                        <a:srgbClr val="FF0000"/>
                      </a:solidFill>
                      <a:latin typeface="Calibri"/>
                    </a:rPr>
                    <a:t>−35 °C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𝑣𝑃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2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ice</m:t>
                          </m:r>
                        </m:sub>
                      </m:sSub>
                    </m:oMath>
                  </a14:m>
                  <a:r>
                    <a:rPr lang="en-GB" sz="1200" dirty="0">
                      <a:solidFill>
                        <a:srgbClr val="0070C0"/>
                      </a:solidFill>
                      <a:latin typeface="Calibri"/>
                    </a:rPr>
                    <a:t> = ???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2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μ</m:t>
                      </m:r>
                      <m:r>
                        <m:rPr>
                          <m:sty m:val="p"/>
                        </m:rPr>
                        <a:rPr lang="en-GB" sz="12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GB" sz="12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ar</m:t>
                      </m:r>
                    </m:oMath>
                  </a14:m>
                  <a:r>
                    <a:rPr lang="en-GB" sz="1200" dirty="0">
                      <a:solidFill>
                        <a:srgbClr val="0070C0"/>
                      </a:solidFill>
                      <a:latin typeface="Calibri"/>
                    </a:rPr>
                    <a:t> / Pa / </a:t>
                  </a:r>
                  <a:r>
                    <a:rPr lang="en-GB" sz="1200" dirty="0" err="1">
                      <a:solidFill>
                        <a:srgbClr val="0070C0"/>
                      </a:solidFill>
                      <a:latin typeface="Calibri"/>
                    </a:rPr>
                    <a:t>mTorr</a:t>
                  </a:r>
                  <a:endParaRPr lang="en-GB" sz="1200" dirty="0">
                    <a:solidFill>
                      <a:srgbClr val="0070C0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D5409AB7-93D9-4954-AA82-53C3E804AE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9696" y="1926442"/>
                  <a:ext cx="3318683" cy="461665"/>
                </a:xfrm>
                <a:prstGeom prst="rect">
                  <a:avLst/>
                </a:prstGeom>
                <a:blipFill>
                  <a:blip r:embed="rId24"/>
                  <a:stretch>
                    <a:fillRect l="-184" t="-1333" b="-10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267E3CB6-8C3B-4D2F-BB2C-8C1ACF9CF4BF}"/>
                    </a:ext>
                  </a:extLst>
                </p:cNvPr>
                <p:cNvSpPr txBox="1"/>
                <p:nvPr/>
              </p:nvSpPr>
              <p:spPr>
                <a:xfrm>
                  <a:off x="6824035" y="1917567"/>
                  <a:ext cx="1202314" cy="29482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ice</m:t>
                            </m:r>
                            <m:r>
                              <a:rPr lang="en-GB" sz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GB" sz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interface</m:t>
                            </m:r>
                            <m:r>
                              <a:rPr lang="en-GB" sz="1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GB" sz="1600" dirty="0"/>
                </a:p>
              </p:txBody>
            </p:sp>
          </mc:Choice>
          <mc:Fallback xmlns=""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267E3CB6-8C3B-4D2F-BB2C-8C1ACF9CF4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4035" y="1917567"/>
                  <a:ext cx="1202314" cy="294824"/>
                </a:xfrm>
                <a:prstGeom prst="rect">
                  <a:avLst/>
                </a:prstGeom>
                <a:blipFill>
                  <a:blip r:embed="rId25"/>
                  <a:stretch>
                    <a:fillRect b="-41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A4206B5B-ECA2-4B5F-B192-5C7D324D167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815396" y="6064558"/>
            <a:ext cx="1099902" cy="2548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364D68BB-19B9-4D3A-95A2-FED604901FE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346201" y="6072339"/>
            <a:ext cx="1203078" cy="2293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312AA3E-08D6-4C11-B6AB-772DBD947C1C}"/>
              </a:ext>
            </a:extLst>
          </p:cNvPr>
          <p:cNvGrpSpPr/>
          <p:nvPr/>
        </p:nvGrpSpPr>
        <p:grpSpPr>
          <a:xfrm>
            <a:off x="1065507" y="691828"/>
            <a:ext cx="2813460" cy="302881"/>
            <a:chOff x="1065507" y="691828"/>
            <a:chExt cx="2813460" cy="302881"/>
          </a:xfrm>
        </p:grpSpPr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2EEC82D1-BE6F-483A-AFE5-B02C2425043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65507" y="994709"/>
              <a:ext cx="281346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2B83E54-A1DB-426E-B891-C109EEDEFDC8}"/>
                </a:ext>
              </a:extLst>
            </p:cNvPr>
            <p:cNvSpPr/>
            <p:nvPr/>
          </p:nvSpPr>
          <p:spPr>
            <a:xfrm>
              <a:off x="3830370" y="691828"/>
              <a:ext cx="45719" cy="29898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F0BCE441-72C1-4E6B-8F40-37187CC021F2}"/>
              </a:ext>
            </a:extLst>
          </p:cNvPr>
          <p:cNvGrpSpPr/>
          <p:nvPr/>
        </p:nvGrpSpPr>
        <p:grpSpPr>
          <a:xfrm flipH="1">
            <a:off x="5334365" y="702891"/>
            <a:ext cx="4488903" cy="305341"/>
            <a:chOff x="141574" y="691828"/>
            <a:chExt cx="3734515" cy="305341"/>
          </a:xfrm>
        </p:grpSpPr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BFA98AE2-2DC6-44B5-86BE-C113ACE5BFD7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41574" y="997169"/>
              <a:ext cx="372776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D99B6341-EBF9-478E-BCDB-AB94B10C4D7E}"/>
                </a:ext>
              </a:extLst>
            </p:cNvPr>
            <p:cNvSpPr/>
            <p:nvPr/>
          </p:nvSpPr>
          <p:spPr>
            <a:xfrm>
              <a:off x="3830370" y="691828"/>
              <a:ext cx="45719" cy="29898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6" name="Rectangle 225">
            <a:extLst>
              <a:ext uri="{FF2B5EF4-FFF2-40B4-BE49-F238E27FC236}">
                <a16:creationId xmlns:a16="http://schemas.microsoft.com/office/drawing/2014/main" id="{4B8FACF7-CBAA-4A35-AA84-7B555C5F0264}"/>
              </a:ext>
            </a:extLst>
          </p:cNvPr>
          <p:cNvSpPr/>
          <p:nvPr/>
        </p:nvSpPr>
        <p:spPr>
          <a:xfrm>
            <a:off x="5502726" y="572663"/>
            <a:ext cx="3965123" cy="7011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7058EBEC-FFE5-4405-9625-B3CC075099D5}"/>
                  </a:ext>
                </a:extLst>
              </p:cNvPr>
              <p:cNvSpPr txBox="1"/>
              <p:nvPr/>
            </p:nvSpPr>
            <p:spPr>
              <a:xfrm>
                <a:off x="5572472" y="602975"/>
                <a:ext cx="3166957" cy="550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6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6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𝑣𝑃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ice</m:t>
                                  </m:r>
                                </m:sub>
                              </m:sSub>
                              <m:r>
                                <a:rPr lang="en-GB" sz="1600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GB" sz="16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𝑣𝑃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chamber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GB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GB" sz="160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dry</m:t>
                              </m:r>
                            </m:sub>
                          </m:sSub>
                          <m:r>
                            <a:rPr lang="en-GB" sz="16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6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skin</m:t>
                              </m:r>
                            </m:sub>
                          </m:sSub>
                          <m:r>
                            <a:rPr lang="en-GB" sz="16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6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stopper</m:t>
                              </m:r>
                            </m:sub>
                          </m:sSub>
                          <m:r>
                            <a:rPr lang="en-GB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7058EBEC-FFE5-4405-9625-B3CC07509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472" y="602975"/>
                <a:ext cx="3166957" cy="550151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BB0BBE62-1A21-4ED9-9A17-D9A37B5EAB7B}"/>
              </a:ext>
            </a:extLst>
          </p:cNvPr>
          <p:cNvSpPr/>
          <p:nvPr/>
        </p:nvSpPr>
        <p:spPr bwMode="auto">
          <a:xfrm rot="20575221">
            <a:off x="4795660" y="329976"/>
            <a:ext cx="127702" cy="739394"/>
          </a:xfrm>
          <a:custGeom>
            <a:avLst/>
            <a:gdLst>
              <a:gd name="connsiteX0" fmla="*/ 40195 w 100736"/>
              <a:gd name="connsiteY0" fmla="*/ 705678 h 705678"/>
              <a:gd name="connsiteX1" fmla="*/ 10377 w 100736"/>
              <a:gd name="connsiteY1" fmla="*/ 655983 h 705678"/>
              <a:gd name="connsiteX2" fmla="*/ 438 w 100736"/>
              <a:gd name="connsiteY2" fmla="*/ 606287 h 705678"/>
              <a:gd name="connsiteX3" fmla="*/ 50134 w 100736"/>
              <a:gd name="connsiteY3" fmla="*/ 566530 h 705678"/>
              <a:gd name="connsiteX4" fmla="*/ 79951 w 100736"/>
              <a:gd name="connsiteY4" fmla="*/ 546652 h 705678"/>
              <a:gd name="connsiteX5" fmla="*/ 99830 w 100736"/>
              <a:gd name="connsiteY5" fmla="*/ 516835 h 705678"/>
              <a:gd name="connsiteX6" fmla="*/ 89890 w 100736"/>
              <a:gd name="connsiteY6" fmla="*/ 417443 h 705678"/>
              <a:gd name="connsiteX7" fmla="*/ 20317 w 100736"/>
              <a:gd name="connsiteY7" fmla="*/ 357809 h 705678"/>
              <a:gd name="connsiteX8" fmla="*/ 10377 w 100736"/>
              <a:gd name="connsiteY8" fmla="*/ 327991 h 705678"/>
              <a:gd name="connsiteX9" fmla="*/ 30256 w 100736"/>
              <a:gd name="connsiteY9" fmla="*/ 298174 h 705678"/>
              <a:gd name="connsiteX10" fmla="*/ 79951 w 100736"/>
              <a:gd name="connsiteY10" fmla="*/ 238539 h 705678"/>
              <a:gd name="connsiteX11" fmla="*/ 60073 w 100736"/>
              <a:gd name="connsiteY11" fmla="*/ 139148 h 705678"/>
              <a:gd name="connsiteX12" fmla="*/ 20317 w 100736"/>
              <a:gd name="connsiteY12" fmla="*/ 109330 h 705678"/>
              <a:gd name="connsiteX13" fmla="*/ 20317 w 100736"/>
              <a:gd name="connsiteY13" fmla="*/ 0 h 70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736" h="705678">
                <a:moveTo>
                  <a:pt x="40195" y="705678"/>
                </a:moveTo>
                <a:cubicBezTo>
                  <a:pt x="30256" y="689113"/>
                  <a:pt x="17552" y="673919"/>
                  <a:pt x="10377" y="655983"/>
                </a:cubicBezTo>
                <a:cubicBezTo>
                  <a:pt x="4103" y="640298"/>
                  <a:pt x="-1658" y="623050"/>
                  <a:pt x="438" y="606287"/>
                </a:cubicBezTo>
                <a:cubicBezTo>
                  <a:pt x="4906" y="570546"/>
                  <a:pt x="27598" y="577798"/>
                  <a:pt x="50134" y="566530"/>
                </a:cubicBezTo>
                <a:cubicBezTo>
                  <a:pt x="60818" y="561188"/>
                  <a:pt x="70012" y="553278"/>
                  <a:pt x="79951" y="546652"/>
                </a:cubicBezTo>
                <a:cubicBezTo>
                  <a:pt x="86577" y="536713"/>
                  <a:pt x="98914" y="528745"/>
                  <a:pt x="99830" y="516835"/>
                </a:cubicBezTo>
                <a:cubicBezTo>
                  <a:pt x="102384" y="483637"/>
                  <a:pt x="99682" y="449267"/>
                  <a:pt x="89890" y="417443"/>
                </a:cubicBezTo>
                <a:cubicBezTo>
                  <a:pt x="85737" y="403946"/>
                  <a:pt x="27268" y="363022"/>
                  <a:pt x="20317" y="357809"/>
                </a:cubicBezTo>
                <a:cubicBezTo>
                  <a:pt x="17004" y="347870"/>
                  <a:pt x="8655" y="338326"/>
                  <a:pt x="10377" y="327991"/>
                </a:cubicBezTo>
                <a:cubicBezTo>
                  <a:pt x="12341" y="316208"/>
                  <a:pt x="22609" y="307351"/>
                  <a:pt x="30256" y="298174"/>
                </a:cubicBezTo>
                <a:cubicBezTo>
                  <a:pt x="94023" y="221654"/>
                  <a:pt x="30602" y="312562"/>
                  <a:pt x="79951" y="238539"/>
                </a:cubicBezTo>
                <a:cubicBezTo>
                  <a:pt x="73325" y="205409"/>
                  <a:pt x="74231" y="169825"/>
                  <a:pt x="60073" y="139148"/>
                </a:cubicBezTo>
                <a:cubicBezTo>
                  <a:pt x="53131" y="124107"/>
                  <a:pt x="24868" y="125258"/>
                  <a:pt x="20317" y="109330"/>
                </a:cubicBezTo>
                <a:cubicBezTo>
                  <a:pt x="10305" y="74289"/>
                  <a:pt x="20317" y="36443"/>
                  <a:pt x="20317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96" name="Freeform: Shape 195">
            <a:extLst>
              <a:ext uri="{FF2B5EF4-FFF2-40B4-BE49-F238E27FC236}">
                <a16:creationId xmlns:a16="http://schemas.microsoft.com/office/drawing/2014/main" id="{268012D8-3AAB-4963-BDF0-A36C52039FDF}"/>
              </a:ext>
            </a:extLst>
          </p:cNvPr>
          <p:cNvSpPr/>
          <p:nvPr/>
        </p:nvSpPr>
        <p:spPr bwMode="auto">
          <a:xfrm rot="460384">
            <a:off x="4254573" y="301527"/>
            <a:ext cx="127702" cy="705108"/>
          </a:xfrm>
          <a:custGeom>
            <a:avLst/>
            <a:gdLst>
              <a:gd name="connsiteX0" fmla="*/ 40195 w 100736"/>
              <a:gd name="connsiteY0" fmla="*/ 705678 h 705678"/>
              <a:gd name="connsiteX1" fmla="*/ 10377 w 100736"/>
              <a:gd name="connsiteY1" fmla="*/ 655983 h 705678"/>
              <a:gd name="connsiteX2" fmla="*/ 438 w 100736"/>
              <a:gd name="connsiteY2" fmla="*/ 606287 h 705678"/>
              <a:gd name="connsiteX3" fmla="*/ 50134 w 100736"/>
              <a:gd name="connsiteY3" fmla="*/ 566530 h 705678"/>
              <a:gd name="connsiteX4" fmla="*/ 79951 w 100736"/>
              <a:gd name="connsiteY4" fmla="*/ 546652 h 705678"/>
              <a:gd name="connsiteX5" fmla="*/ 99830 w 100736"/>
              <a:gd name="connsiteY5" fmla="*/ 516835 h 705678"/>
              <a:gd name="connsiteX6" fmla="*/ 89890 w 100736"/>
              <a:gd name="connsiteY6" fmla="*/ 417443 h 705678"/>
              <a:gd name="connsiteX7" fmla="*/ 20317 w 100736"/>
              <a:gd name="connsiteY7" fmla="*/ 357809 h 705678"/>
              <a:gd name="connsiteX8" fmla="*/ 10377 w 100736"/>
              <a:gd name="connsiteY8" fmla="*/ 327991 h 705678"/>
              <a:gd name="connsiteX9" fmla="*/ 30256 w 100736"/>
              <a:gd name="connsiteY9" fmla="*/ 298174 h 705678"/>
              <a:gd name="connsiteX10" fmla="*/ 79951 w 100736"/>
              <a:gd name="connsiteY10" fmla="*/ 238539 h 705678"/>
              <a:gd name="connsiteX11" fmla="*/ 60073 w 100736"/>
              <a:gd name="connsiteY11" fmla="*/ 139148 h 705678"/>
              <a:gd name="connsiteX12" fmla="*/ 20317 w 100736"/>
              <a:gd name="connsiteY12" fmla="*/ 109330 h 705678"/>
              <a:gd name="connsiteX13" fmla="*/ 20317 w 100736"/>
              <a:gd name="connsiteY13" fmla="*/ 0 h 70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736" h="705678">
                <a:moveTo>
                  <a:pt x="40195" y="705678"/>
                </a:moveTo>
                <a:cubicBezTo>
                  <a:pt x="30256" y="689113"/>
                  <a:pt x="17552" y="673919"/>
                  <a:pt x="10377" y="655983"/>
                </a:cubicBezTo>
                <a:cubicBezTo>
                  <a:pt x="4103" y="640298"/>
                  <a:pt x="-1658" y="623050"/>
                  <a:pt x="438" y="606287"/>
                </a:cubicBezTo>
                <a:cubicBezTo>
                  <a:pt x="4906" y="570546"/>
                  <a:pt x="27598" y="577798"/>
                  <a:pt x="50134" y="566530"/>
                </a:cubicBezTo>
                <a:cubicBezTo>
                  <a:pt x="60818" y="561188"/>
                  <a:pt x="70012" y="553278"/>
                  <a:pt x="79951" y="546652"/>
                </a:cubicBezTo>
                <a:cubicBezTo>
                  <a:pt x="86577" y="536713"/>
                  <a:pt x="98914" y="528745"/>
                  <a:pt x="99830" y="516835"/>
                </a:cubicBezTo>
                <a:cubicBezTo>
                  <a:pt x="102384" y="483637"/>
                  <a:pt x="99682" y="449267"/>
                  <a:pt x="89890" y="417443"/>
                </a:cubicBezTo>
                <a:cubicBezTo>
                  <a:pt x="85737" y="403946"/>
                  <a:pt x="27268" y="363022"/>
                  <a:pt x="20317" y="357809"/>
                </a:cubicBezTo>
                <a:cubicBezTo>
                  <a:pt x="17004" y="347870"/>
                  <a:pt x="8655" y="338326"/>
                  <a:pt x="10377" y="327991"/>
                </a:cubicBezTo>
                <a:cubicBezTo>
                  <a:pt x="12341" y="316208"/>
                  <a:pt x="22609" y="307351"/>
                  <a:pt x="30256" y="298174"/>
                </a:cubicBezTo>
                <a:cubicBezTo>
                  <a:pt x="94023" y="221654"/>
                  <a:pt x="30602" y="312562"/>
                  <a:pt x="79951" y="238539"/>
                </a:cubicBezTo>
                <a:cubicBezTo>
                  <a:pt x="73325" y="205409"/>
                  <a:pt x="74231" y="169825"/>
                  <a:pt x="60073" y="139148"/>
                </a:cubicBezTo>
                <a:cubicBezTo>
                  <a:pt x="53131" y="124107"/>
                  <a:pt x="24868" y="125258"/>
                  <a:pt x="20317" y="109330"/>
                </a:cubicBezTo>
                <a:cubicBezTo>
                  <a:pt x="10305" y="74289"/>
                  <a:pt x="20317" y="36443"/>
                  <a:pt x="20317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9060" tIns="49530" rIns="99060" bIns="49530" numCol="1" rtlCol="0" anchor="t" anchorCtr="0" compatLnSpc="1">
            <a:prstTxWarp prst="textNoShape">
              <a:avLst/>
            </a:prstTxWarp>
          </a:bodyPr>
          <a:lstStyle/>
          <a:p>
            <a:pPr defTabSz="9905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6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BD7B6A1-8E85-441B-8448-299316D6F35D}"/>
              </a:ext>
            </a:extLst>
          </p:cNvPr>
          <p:cNvSpPr/>
          <p:nvPr/>
        </p:nvSpPr>
        <p:spPr>
          <a:xfrm>
            <a:off x="-10774" y="0"/>
            <a:ext cx="9916774" cy="2803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						condenser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70F7DB42-905D-4F70-B3FA-25D78DBADE71}"/>
              </a:ext>
            </a:extLst>
          </p:cNvPr>
          <p:cNvSpPr txBox="1"/>
          <p:nvPr/>
        </p:nvSpPr>
        <p:spPr>
          <a:xfrm rot="16200000">
            <a:off x="4485828" y="1758865"/>
            <a:ext cx="697776" cy="1834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495285"/>
            <a:r>
              <a:rPr lang="en-GB" sz="1200" dirty="0">
                <a:solidFill>
                  <a:schemeClr val="bg1"/>
                </a:solidFill>
                <a:latin typeface="Calibri"/>
              </a:rPr>
              <a:t>vent</a:t>
            </a:r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1EE9897-367D-4393-8327-3981852B6210}"/>
              </a:ext>
            </a:extLst>
          </p:cNvPr>
          <p:cNvCxnSpPr>
            <a:cxnSpLocks/>
          </p:cNvCxnSpPr>
          <p:nvPr/>
        </p:nvCxnSpPr>
        <p:spPr bwMode="auto">
          <a:xfrm flipH="1">
            <a:off x="444933" y="262851"/>
            <a:ext cx="484527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940748B4-2669-47DB-BC58-0E5418D8DE01}"/>
                  </a:ext>
                </a:extLst>
              </p:cNvPr>
              <p:cNvSpPr txBox="1"/>
              <p:nvPr/>
            </p:nvSpPr>
            <p:spPr>
              <a:xfrm>
                <a:off x="7026654" y="1435"/>
                <a:ext cx="2871876" cy="26994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ice</m:t>
                          </m:r>
                          <m: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condenser</m:t>
                          </m:r>
                          <m: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−70 </m:t>
                      </m:r>
                      <m:r>
                        <m:rPr>
                          <m:sty m:val="p"/>
                        </m:rPr>
                        <a:rPr lang="en-GB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−80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  <m:r>
                        <m:rPr>
                          <m:sty m:val="p"/>
                        </m:rPr>
                        <a:rPr lang="en-GB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940748B4-2669-47DB-BC58-0E5418D8D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654" y="1435"/>
                <a:ext cx="2871876" cy="269946"/>
              </a:xfrm>
              <a:prstGeom prst="rect">
                <a:avLst/>
              </a:prstGeom>
              <a:blipFill>
                <a:blip r:embed="rId27"/>
                <a:stretch>
                  <a:fillRect l="-1274" r="-1062" b="-2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D2969DDF-F5DF-454C-858F-41BB82A64FB6}"/>
                  </a:ext>
                </a:extLst>
              </p:cNvPr>
              <p:cNvSpPr txBox="1"/>
              <p:nvPr/>
            </p:nvSpPr>
            <p:spPr>
              <a:xfrm>
                <a:off x="-2300" y="1435"/>
                <a:ext cx="2662972" cy="26994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ice</m:t>
                          </m:r>
                          <m:r>
                            <a:rPr lang="en-GB" sz="16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condenser</m:t>
                          </m:r>
                          <m:r>
                            <a:rPr lang="en-GB" sz="16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GB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=0.5 </m:t>
                      </m:r>
                      <m:r>
                        <a:rPr lang="en-GB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3 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μ</m:t>
                      </m:r>
                      <m:r>
                        <m:rPr>
                          <m:sty m:val="p"/>
                        </m:rPr>
                        <a:rPr lang="en-GB" sz="16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bar</m:t>
                      </m:r>
                    </m:oMath>
                  </m:oMathPara>
                </a14:m>
                <a:endParaRPr lang="en-GB" sz="1600" dirty="0">
                  <a:solidFill>
                    <a:srgbClr val="0070C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D2969DDF-F5DF-454C-858F-41BB82A64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00" y="1435"/>
                <a:ext cx="2662972" cy="269946"/>
              </a:xfrm>
              <a:prstGeom prst="rect">
                <a:avLst/>
              </a:prstGeom>
              <a:blipFill>
                <a:blip r:embed="rId28"/>
                <a:stretch>
                  <a:fillRect l="-1376" r="-1376" b="-2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0" name="Group 159">
            <a:extLst>
              <a:ext uri="{FF2B5EF4-FFF2-40B4-BE49-F238E27FC236}">
                <a16:creationId xmlns:a16="http://schemas.microsoft.com/office/drawing/2014/main" id="{7B403315-21C2-4939-9602-91AC50263B67}"/>
              </a:ext>
            </a:extLst>
          </p:cNvPr>
          <p:cNvGrpSpPr/>
          <p:nvPr/>
        </p:nvGrpSpPr>
        <p:grpSpPr>
          <a:xfrm>
            <a:off x="5645871" y="1328658"/>
            <a:ext cx="3533188" cy="751303"/>
            <a:chOff x="6098382" y="1329351"/>
            <a:chExt cx="3533188" cy="7513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DBC1D94D-397C-4D6E-BE99-3F61F29D7989}"/>
                    </a:ext>
                  </a:extLst>
                </p:cNvPr>
                <p:cNvSpPr txBox="1"/>
                <p:nvPr/>
              </p:nvSpPr>
              <p:spPr>
                <a:xfrm>
                  <a:off x="6098382" y="1454475"/>
                  <a:ext cx="1764522" cy="24622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495285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6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chamber</m:t>
                            </m:r>
                          </m:sub>
                        </m:sSub>
                        <m:r>
                          <a:rPr lang="en-GB" sz="1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sz="1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GB" sz="16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total</m:t>
                            </m:r>
                          </m:sub>
                        </m:sSub>
                      </m:oMath>
                    </m:oMathPara>
                  </a14:m>
                  <a:endParaRPr lang="en-GB" sz="1600" dirty="0">
                    <a:solidFill>
                      <a:srgbClr val="0070C0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DBC1D94D-397C-4D6E-BE99-3F61F29D79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8382" y="1454475"/>
                  <a:ext cx="1764522" cy="246221"/>
                </a:xfrm>
                <a:prstGeom prst="rect">
                  <a:avLst/>
                </a:prstGeom>
                <a:blipFill>
                  <a:blip r:embed="rId29"/>
                  <a:stretch>
                    <a:fillRect l="-2069" r="-345" b="-1463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7AC7D14-E73A-488E-BC50-FADA2F93020E}"/>
                </a:ext>
              </a:extLst>
            </p:cNvPr>
            <p:cNvSpPr txBox="1"/>
            <p:nvPr/>
          </p:nvSpPr>
          <p:spPr>
            <a:xfrm>
              <a:off x="7741146" y="1361403"/>
              <a:ext cx="1850741" cy="4592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495285"/>
              <a:r>
                <a:rPr lang="en-GB" sz="1192" dirty="0">
                  <a:solidFill>
                    <a:srgbClr val="0070C0"/>
                  </a:solidFill>
                  <a:latin typeface="Calibri"/>
                </a:rPr>
                <a:t>Assumes that the chamber is saturated with vapour</a:t>
              </a: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8C6CAB33-4DBC-4231-8A63-AC5401EDD0C3}"/>
                </a:ext>
              </a:extLst>
            </p:cNvPr>
            <p:cNvSpPr/>
            <p:nvPr/>
          </p:nvSpPr>
          <p:spPr>
            <a:xfrm>
              <a:off x="7014743" y="1329351"/>
              <a:ext cx="2554685" cy="4992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C465A9A4-6BD7-40A0-B17D-5E3876D61DB4}"/>
                </a:ext>
              </a:extLst>
            </p:cNvPr>
            <p:cNvSpPr txBox="1"/>
            <p:nvPr/>
          </p:nvSpPr>
          <p:spPr>
            <a:xfrm>
              <a:off x="7031963" y="1804873"/>
              <a:ext cx="2599607" cy="2757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495285"/>
              <a:r>
                <a:rPr lang="en-GB" sz="1192" dirty="0">
                  <a:solidFill>
                    <a:srgbClr val="0070C0"/>
                  </a:solidFill>
                  <a:latin typeface="Calibri"/>
                </a:rPr>
                <a:t>Measured by capacitance manometer</a:t>
              </a:r>
            </a:p>
          </p:txBody>
        </p: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C56AA84-5E98-4D7F-A711-9B3E21DD363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85413" y="5064754"/>
            <a:ext cx="452657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oval" w="med" len="med"/>
          </a:ln>
          <a:effectLst/>
        </p:spPr>
      </p:cxn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738F46CC-826F-4C00-A744-B400307B182F}"/>
              </a:ext>
            </a:extLst>
          </p:cNvPr>
          <p:cNvSpPr/>
          <p:nvPr/>
        </p:nvSpPr>
        <p:spPr>
          <a:xfrm>
            <a:off x="4772967" y="1075174"/>
            <a:ext cx="622998" cy="1266092"/>
          </a:xfrm>
          <a:custGeom>
            <a:avLst/>
            <a:gdLst>
              <a:gd name="connsiteX0" fmla="*/ 0 w 622998"/>
              <a:gd name="connsiteY0" fmla="*/ 1266092 h 1266092"/>
              <a:gd name="connsiteX1" fmla="*/ 30145 w 622998"/>
              <a:gd name="connsiteY1" fmla="*/ 1215850 h 1266092"/>
              <a:gd name="connsiteX2" fmla="*/ 90435 w 622998"/>
              <a:gd name="connsiteY2" fmla="*/ 1135463 h 1266092"/>
              <a:gd name="connsiteX3" fmla="*/ 110532 w 622998"/>
              <a:gd name="connsiteY3" fmla="*/ 974690 h 1266092"/>
              <a:gd name="connsiteX4" fmla="*/ 120580 w 622998"/>
              <a:gd name="connsiteY4" fmla="*/ 934496 h 1266092"/>
              <a:gd name="connsiteX5" fmla="*/ 160774 w 622998"/>
              <a:gd name="connsiteY5" fmla="*/ 924448 h 1266092"/>
              <a:gd name="connsiteX6" fmla="*/ 170822 w 622998"/>
              <a:gd name="connsiteY6" fmla="*/ 894303 h 1266092"/>
              <a:gd name="connsiteX7" fmla="*/ 180870 w 622998"/>
              <a:gd name="connsiteY7" fmla="*/ 793819 h 1266092"/>
              <a:gd name="connsiteX8" fmla="*/ 190919 w 622998"/>
              <a:gd name="connsiteY8" fmla="*/ 572756 h 1266092"/>
              <a:gd name="connsiteX9" fmla="*/ 221064 w 622998"/>
              <a:gd name="connsiteY9" fmla="*/ 562707 h 1266092"/>
              <a:gd name="connsiteX10" fmla="*/ 401934 w 622998"/>
              <a:gd name="connsiteY10" fmla="*/ 552659 h 1266092"/>
              <a:gd name="connsiteX11" fmla="*/ 462224 w 622998"/>
              <a:gd name="connsiteY11" fmla="*/ 492369 h 1266092"/>
              <a:gd name="connsiteX12" fmla="*/ 582804 w 622998"/>
              <a:gd name="connsiteY12" fmla="*/ 452175 h 1266092"/>
              <a:gd name="connsiteX13" fmla="*/ 602901 w 622998"/>
              <a:gd name="connsiteY13" fmla="*/ 422030 h 1266092"/>
              <a:gd name="connsiteX14" fmla="*/ 612949 w 622998"/>
              <a:gd name="connsiteY14" fmla="*/ 381837 h 1266092"/>
              <a:gd name="connsiteX15" fmla="*/ 622998 w 622998"/>
              <a:gd name="connsiteY15" fmla="*/ 160773 h 1266092"/>
              <a:gd name="connsiteX16" fmla="*/ 592853 w 622998"/>
              <a:gd name="connsiteY16" fmla="*/ 90435 h 1266092"/>
              <a:gd name="connsiteX17" fmla="*/ 472273 w 622998"/>
              <a:gd name="connsiteY17" fmla="*/ 20096 h 1266092"/>
              <a:gd name="connsiteX18" fmla="*/ 341644 w 622998"/>
              <a:gd name="connsiteY18" fmla="*/ 10048 h 1266092"/>
              <a:gd name="connsiteX19" fmla="*/ 200967 w 622998"/>
              <a:gd name="connsiteY19" fmla="*/ 0 h 1266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22998" h="1266092">
                <a:moveTo>
                  <a:pt x="0" y="1266092"/>
                </a:moveTo>
                <a:cubicBezTo>
                  <a:pt x="10048" y="1249345"/>
                  <a:pt x="19028" y="1231908"/>
                  <a:pt x="30145" y="1215850"/>
                </a:cubicBezTo>
                <a:cubicBezTo>
                  <a:pt x="49210" y="1188311"/>
                  <a:pt x="90435" y="1135463"/>
                  <a:pt x="90435" y="1135463"/>
                </a:cubicBezTo>
                <a:cubicBezTo>
                  <a:pt x="115231" y="1011491"/>
                  <a:pt x="82710" y="1183363"/>
                  <a:pt x="110532" y="974690"/>
                </a:cubicBezTo>
                <a:cubicBezTo>
                  <a:pt x="112357" y="961001"/>
                  <a:pt x="110815" y="944261"/>
                  <a:pt x="120580" y="934496"/>
                </a:cubicBezTo>
                <a:cubicBezTo>
                  <a:pt x="130345" y="924731"/>
                  <a:pt x="147376" y="927797"/>
                  <a:pt x="160774" y="924448"/>
                </a:cubicBezTo>
                <a:cubicBezTo>
                  <a:pt x="164123" y="914400"/>
                  <a:pt x="169211" y="904772"/>
                  <a:pt x="170822" y="894303"/>
                </a:cubicBezTo>
                <a:cubicBezTo>
                  <a:pt x="175940" y="861033"/>
                  <a:pt x="178770" y="827415"/>
                  <a:pt x="180870" y="793819"/>
                </a:cubicBezTo>
                <a:cubicBezTo>
                  <a:pt x="185471" y="720199"/>
                  <a:pt x="178280" y="645429"/>
                  <a:pt x="190919" y="572756"/>
                </a:cubicBezTo>
                <a:cubicBezTo>
                  <a:pt x="192734" y="562321"/>
                  <a:pt x="210520" y="563711"/>
                  <a:pt x="221064" y="562707"/>
                </a:cubicBezTo>
                <a:cubicBezTo>
                  <a:pt x="281175" y="556982"/>
                  <a:pt x="341644" y="556008"/>
                  <a:pt x="401934" y="552659"/>
                </a:cubicBezTo>
                <a:cubicBezTo>
                  <a:pt x="422031" y="532562"/>
                  <a:pt x="434652" y="499262"/>
                  <a:pt x="462224" y="492369"/>
                </a:cubicBezTo>
                <a:cubicBezTo>
                  <a:pt x="557143" y="468639"/>
                  <a:pt x="517907" y="484624"/>
                  <a:pt x="582804" y="452175"/>
                </a:cubicBezTo>
                <a:cubicBezTo>
                  <a:pt x="589503" y="442127"/>
                  <a:pt x="598144" y="433130"/>
                  <a:pt x="602901" y="422030"/>
                </a:cubicBezTo>
                <a:cubicBezTo>
                  <a:pt x="608341" y="409337"/>
                  <a:pt x="611890" y="395606"/>
                  <a:pt x="612949" y="381837"/>
                </a:cubicBezTo>
                <a:cubicBezTo>
                  <a:pt x="618607" y="308290"/>
                  <a:pt x="619648" y="234461"/>
                  <a:pt x="622998" y="160773"/>
                </a:cubicBezTo>
                <a:cubicBezTo>
                  <a:pt x="612950" y="137327"/>
                  <a:pt x="609330" y="109908"/>
                  <a:pt x="592853" y="90435"/>
                </a:cubicBezTo>
                <a:cubicBezTo>
                  <a:pt x="560449" y="52140"/>
                  <a:pt x="520621" y="25784"/>
                  <a:pt x="472273" y="20096"/>
                </a:cubicBezTo>
                <a:cubicBezTo>
                  <a:pt x="428901" y="14993"/>
                  <a:pt x="385196" y="13274"/>
                  <a:pt x="341644" y="10048"/>
                </a:cubicBezTo>
                <a:lnTo>
                  <a:pt x="20096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Arrow: Left 238">
            <a:extLst>
              <a:ext uri="{FF2B5EF4-FFF2-40B4-BE49-F238E27FC236}">
                <a16:creationId xmlns:a16="http://schemas.microsoft.com/office/drawing/2014/main" id="{21FD4893-4129-4960-BDE4-F5C70AC6A304}"/>
              </a:ext>
            </a:extLst>
          </p:cNvPr>
          <p:cNvSpPr/>
          <p:nvPr/>
        </p:nvSpPr>
        <p:spPr bwMode="auto">
          <a:xfrm rot="10800000">
            <a:off x="2152516" y="3229846"/>
            <a:ext cx="369333" cy="1646546"/>
          </a:xfrm>
          <a:prstGeom prst="leftArrow">
            <a:avLst>
              <a:gd name="adj1" fmla="val 72223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905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chemeClr val="bg1"/>
                </a:solidFill>
                <a:latin typeface="Calibri"/>
              </a:rPr>
              <a:t>Heating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5FE01D83-C8BC-4EA9-B59B-4BE40148C841}"/>
              </a:ext>
            </a:extLst>
          </p:cNvPr>
          <p:cNvSpPr txBox="1"/>
          <p:nvPr/>
        </p:nvSpPr>
        <p:spPr>
          <a:xfrm>
            <a:off x="1693543" y="2918693"/>
            <a:ext cx="11994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95285"/>
            <a:r>
              <a:rPr lang="en-GB" sz="1400" dirty="0">
                <a:solidFill>
                  <a:srgbClr val="FF0000"/>
                </a:solidFill>
                <a:latin typeface="Calibri"/>
              </a:rPr>
              <a:t>Radiation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7237055E-29DB-45CB-B162-6A4FF89C88E9}"/>
              </a:ext>
            </a:extLst>
          </p:cNvPr>
          <p:cNvSpPr txBox="1"/>
          <p:nvPr/>
        </p:nvSpPr>
        <p:spPr>
          <a:xfrm>
            <a:off x="8984498" y="3325148"/>
            <a:ext cx="424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95285"/>
            <a:r>
              <a:rPr lang="en-GB" sz="1000" dirty="0">
                <a:solidFill>
                  <a:srgbClr val="000000"/>
                </a:solidFill>
                <a:latin typeface="Calibri"/>
              </a:rPr>
              <a:t>10</a:t>
            </a: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721EFA37-C965-4ED9-8199-38AA28CA7DC9}"/>
              </a:ext>
            </a:extLst>
          </p:cNvPr>
          <p:cNvCxnSpPr>
            <a:cxnSpLocks/>
          </p:cNvCxnSpPr>
          <p:nvPr/>
        </p:nvCxnSpPr>
        <p:spPr>
          <a:xfrm rot="5400000">
            <a:off x="9193137" y="3495414"/>
            <a:ext cx="0" cy="124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4E950853-4351-4403-8A87-8038A6AF5761}"/>
              </a:ext>
            </a:extLst>
          </p:cNvPr>
          <p:cNvSpPr txBox="1"/>
          <p:nvPr/>
        </p:nvSpPr>
        <p:spPr>
          <a:xfrm>
            <a:off x="8944703" y="4088223"/>
            <a:ext cx="424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95285"/>
            <a:r>
              <a:rPr lang="en-GB" sz="1000" dirty="0">
                <a:solidFill>
                  <a:srgbClr val="000000"/>
                </a:solidFill>
                <a:latin typeface="Calibri"/>
              </a:rPr>
              <a:t>5</a:t>
            </a:r>
          </a:p>
        </p:txBody>
      </p: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CB77F2B5-7E84-4210-9E03-17984D3FB0E5}"/>
              </a:ext>
            </a:extLst>
          </p:cNvPr>
          <p:cNvCxnSpPr>
            <a:cxnSpLocks/>
          </p:cNvCxnSpPr>
          <p:nvPr/>
        </p:nvCxnSpPr>
        <p:spPr>
          <a:xfrm rot="5400000">
            <a:off x="9203582" y="4249967"/>
            <a:ext cx="0" cy="124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>
            <a:extLst>
              <a:ext uri="{FF2B5EF4-FFF2-40B4-BE49-F238E27FC236}">
                <a16:creationId xmlns:a16="http://schemas.microsoft.com/office/drawing/2014/main" id="{EB95687F-A104-4842-A401-59368EE04E33}"/>
              </a:ext>
            </a:extLst>
          </p:cNvPr>
          <p:cNvSpPr txBox="1"/>
          <p:nvPr/>
        </p:nvSpPr>
        <p:spPr>
          <a:xfrm>
            <a:off x="8966246" y="4834255"/>
            <a:ext cx="424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95285"/>
            <a:r>
              <a:rPr lang="en-GB" sz="1000" dirty="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BA350D9B-AEE1-454A-BCC3-9DB720E5DCB9}"/>
              </a:ext>
            </a:extLst>
          </p:cNvPr>
          <p:cNvCxnSpPr>
            <a:cxnSpLocks/>
          </p:cNvCxnSpPr>
          <p:nvPr/>
        </p:nvCxnSpPr>
        <p:spPr>
          <a:xfrm rot="5400000">
            <a:off x="9194981" y="5004521"/>
            <a:ext cx="0" cy="124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FC11CF41-3CAD-4ED3-83E0-55F75C9CCD35}"/>
                  </a:ext>
                </a:extLst>
              </p:cNvPr>
              <p:cNvSpPr txBox="1"/>
              <p:nvPr/>
            </p:nvSpPr>
            <p:spPr>
              <a:xfrm>
                <a:off x="7902119" y="3233957"/>
                <a:ext cx="1062086" cy="26994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defTabSz="49528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dry</m:t>
                          </m:r>
                          <m: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surface</m:t>
                          </m:r>
                          <m: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FC11CF41-3CAD-4ED3-83E0-55F75C9CC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119" y="3233957"/>
                <a:ext cx="1062086" cy="269946"/>
              </a:xfrm>
              <a:prstGeom prst="rect">
                <a:avLst/>
              </a:prstGeom>
              <a:blipFill>
                <a:blip r:embed="rId30"/>
                <a:stretch>
                  <a:fillRect l="-3429" r="-285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037869"/>
      </p:ext>
    </p:extLst>
  </p:cSld>
  <p:clrMapOvr>
    <a:masterClrMapping/>
  </p:clrMapOvr>
</p:sld>
</file>

<file path=ppt/theme/theme1.xml><?xml version="1.0" encoding="utf-8"?>
<a:theme xmlns:a="http://schemas.openxmlformats.org/drawingml/2006/main" name="13_Blank Presentatio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E218F"/>
      </a:hlink>
      <a:folHlink>
        <a:srgbClr val="3E21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1101</TotalTime>
  <Words>202</Words>
  <Application>Microsoft Office PowerPoint</Application>
  <PresentationFormat>A4 Paper (210x297 mm)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Courier New</vt:lpstr>
      <vt:lpstr>Wingdings</vt:lpstr>
      <vt:lpstr>13_Blank Presentation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Smith</dc:creator>
  <cp:lastModifiedBy>Geoff Smith</cp:lastModifiedBy>
  <cp:revision>2</cp:revision>
  <dcterms:created xsi:type="dcterms:W3CDTF">2021-05-19T14:26:41Z</dcterms:created>
  <dcterms:modified xsi:type="dcterms:W3CDTF">2023-02-21T15:48:26Z</dcterms:modified>
</cp:coreProperties>
</file>